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91" r:id="rId2"/>
    <p:sldId id="392" r:id="rId3"/>
    <p:sldId id="397" r:id="rId4"/>
    <p:sldId id="256" r:id="rId5"/>
    <p:sldId id="361" r:id="rId6"/>
    <p:sldId id="385" r:id="rId7"/>
    <p:sldId id="384" r:id="rId8"/>
    <p:sldId id="354" r:id="rId9"/>
    <p:sldId id="357" r:id="rId10"/>
    <p:sldId id="386" r:id="rId11"/>
    <p:sldId id="387" r:id="rId12"/>
    <p:sldId id="388" r:id="rId13"/>
    <p:sldId id="363" r:id="rId14"/>
    <p:sldId id="364" r:id="rId15"/>
    <p:sldId id="377" r:id="rId16"/>
    <p:sldId id="382" r:id="rId17"/>
    <p:sldId id="365" r:id="rId18"/>
    <p:sldId id="383" r:id="rId19"/>
    <p:sldId id="358" r:id="rId20"/>
    <p:sldId id="376" r:id="rId21"/>
    <p:sldId id="374" r:id="rId22"/>
    <p:sldId id="390" r:id="rId23"/>
    <p:sldId id="371" r:id="rId24"/>
    <p:sldId id="393" r:id="rId25"/>
    <p:sldId id="394" r:id="rId26"/>
    <p:sldId id="395" r:id="rId27"/>
    <p:sldId id="396" r:id="rId28"/>
    <p:sldId id="372" r:id="rId29"/>
  </p:sldIdLst>
  <p:sldSz cx="9144000" cy="6858000" type="screen4x3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ng, Deborah W." initials="KDW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CBE5F2"/>
    <a:srgbClr val="66CCFF"/>
    <a:srgbClr val="E7F2F9"/>
    <a:srgbClr val="00B3DC"/>
    <a:srgbClr val="CCFFFF"/>
    <a:srgbClr val="CCECFF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49" autoAdjust="0"/>
    <p:restoredTop sz="91513" autoAdjust="0"/>
  </p:normalViewPr>
  <p:slideViewPr>
    <p:cSldViewPr snapToGrid="0">
      <p:cViewPr>
        <p:scale>
          <a:sx n="115" d="100"/>
          <a:sy n="115" d="100"/>
        </p:scale>
        <p:origin x="1424" y="144"/>
      </p:cViewPr>
      <p:guideLst>
        <p:guide orient="horz" pos="4247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627" y="-62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54" tIns="46678" rIns="93354" bIns="4667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54" tIns="46678" rIns="93354" bIns="46678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8/9/16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54" tIns="46678" rIns="93354" bIns="4667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54" tIns="46678" rIns="93354" bIns="46678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54" tIns="46678" rIns="93354" bIns="4667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54" tIns="46678" rIns="93354" bIns="46678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8/9/16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5863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54" tIns="46678" rIns="93354" bIns="4667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1"/>
            <a:ext cx="5621020" cy="4190524"/>
          </a:xfrm>
          <a:prstGeom prst="rect">
            <a:avLst/>
          </a:prstGeom>
        </p:spPr>
        <p:txBody>
          <a:bodyPr vert="horz" lIns="93354" tIns="46678" rIns="93354" bIns="4667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54" tIns="46678" rIns="93354" bIns="4667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54" tIns="46678" rIns="93354" bIns="46678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6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21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Distances</a:t>
            </a:r>
            <a:r>
              <a:rPr lang="en-US" baseline="0" dirty="0" smtClean="0"/>
              <a:t>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71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1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section: between </a:t>
            </a:r>
            <a:r>
              <a:rPr lang="en-US" baseline="0" dirty="0" smtClean="0"/>
              <a:t>games</a:t>
            </a:r>
          </a:p>
          <a:p>
            <a:r>
              <a:rPr lang="en-US" baseline="0" dirty="0" smtClean="0"/>
              <a:t>First: Animated times series of the teams that play the games</a:t>
            </a:r>
          </a:p>
          <a:p>
            <a:r>
              <a:rPr lang="en-US" baseline="0" dirty="0" smtClean="0"/>
              <a:t>Teams – players</a:t>
            </a:r>
          </a:p>
          <a:p>
            <a:r>
              <a:rPr lang="en-US" dirty="0" smtClean="0"/>
              <a:t>Looks like combinatorial evolution (Brian Arthur)</a:t>
            </a:r>
          </a:p>
          <a:p>
            <a:r>
              <a:rPr lang="en-US" dirty="0" smtClean="0"/>
              <a:t>We learned – players change teams</a:t>
            </a:r>
          </a:p>
          <a:p>
            <a:r>
              <a:rPr lang="en-US" dirty="0" smtClean="0"/>
              <a:t>We wanted</a:t>
            </a:r>
            <a:r>
              <a:rPr lang="en-US" baseline="0" dirty="0" smtClean="0"/>
              <a:t> to look for signals of strategies used by players when they decide to change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DOTA,</a:t>
            </a:r>
            <a:r>
              <a:rPr lang="en-US" baseline="0" dirty="0" smtClean="0"/>
              <a:t> over time, a complex system</a:t>
            </a:r>
          </a:p>
          <a:p>
            <a:r>
              <a:rPr lang="en-US" baseline="0" dirty="0" smtClean="0"/>
              <a:t>Empirical question</a:t>
            </a:r>
            <a:br>
              <a:rPr lang="en-US" baseline="0" dirty="0" smtClean="0"/>
            </a:br>
            <a:r>
              <a:rPr lang="en-US" baseline="0" dirty="0" smtClean="0"/>
              <a:t>Bipartite network</a:t>
            </a:r>
          </a:p>
          <a:p>
            <a:r>
              <a:rPr lang="en-US" baseline="0" dirty="0" smtClean="0"/>
              <a:t>Look at it – automated graph</a:t>
            </a:r>
          </a:p>
          <a:p>
            <a:r>
              <a:rPr lang="en-US" baseline="0" dirty="0" smtClean="0"/>
              <a:t>See lots of team changing</a:t>
            </a:r>
          </a:p>
          <a:p>
            <a:r>
              <a:rPr lang="en-US" baseline="0" dirty="0" smtClean="0"/>
              <a:t>Real world complex systems – 6 properties</a:t>
            </a:r>
          </a:p>
          <a:p>
            <a:r>
              <a:rPr lang="en-US" baseline="0" dirty="0" smtClean="0"/>
              <a:t>Use these to determine if DOTA is complex</a:t>
            </a:r>
          </a:p>
          <a:p>
            <a:r>
              <a:rPr lang="en-US" baseline="0" dirty="0" err="1" smtClean="0"/>
              <a:t>Marillia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95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don’t now</a:t>
            </a:r>
          </a:p>
          <a:p>
            <a:r>
              <a:rPr lang="en-US" baseline="0" dirty="0" smtClean="0"/>
              <a:t>No signal from game data</a:t>
            </a:r>
          </a:p>
          <a:p>
            <a:r>
              <a:rPr lang="en-US" baseline="0" dirty="0" smtClean="0"/>
              <a:t>Interesting player data</a:t>
            </a:r>
          </a:p>
          <a:p>
            <a:r>
              <a:rPr lang="en-US" dirty="0" smtClean="0"/>
              <a:t>Medians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29107" y="2568939"/>
            <a:ext cx="471988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 smtClean="0"/>
              <a:t>Author</a:t>
            </a:r>
            <a:endParaRPr lang="en-US" altLang="en-US" dirty="0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14478" y="368932"/>
            <a:ext cx="7367518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Limited Use Only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82" y="6540145"/>
            <a:ext cx="670505" cy="24382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 bwMode="auto">
          <a:xfrm>
            <a:off x="694944" y="2441153"/>
            <a:ext cx="808104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24245" y="4025438"/>
            <a:ext cx="7946694" cy="137160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744329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74246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2188055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501864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81567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6129482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40520" y="106913"/>
            <a:ext cx="8030418" cy="184666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i="1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Optional</a:t>
            </a:r>
            <a:r>
              <a:rPr lang="en-US" sz="1200" i="1" baseline="0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: </a:t>
            </a:r>
            <a:r>
              <a:rPr lang="en-US" sz="1200" i="0" baseline="0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FFRDC </a:t>
            </a:r>
            <a:r>
              <a:rPr lang="en-US" sz="1200" i="0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name here</a:t>
            </a:r>
            <a:endParaRPr lang="en-US" sz="1200" i="0" dirty="0">
              <a:solidFill>
                <a:schemeClr val="tx2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6204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dirty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Image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2372959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dirty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Image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3683873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dirty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Image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4994787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dirty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Image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6305701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dirty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Image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761661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dirty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Image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82" y="6540145"/>
            <a:ext cx="670505" cy="243820"/>
          </a:xfrm>
          <a:prstGeom prst="rect">
            <a:avLst/>
          </a:prstGeom>
        </p:spPr>
      </p:pic>
      <p:sp>
        <p:nvSpPr>
          <p:cNvPr id="3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29107" y="2568939"/>
            <a:ext cx="471988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 smtClean="0"/>
              <a:t>Author</a:t>
            </a:r>
            <a:endParaRPr lang="en-US" altLang="en-US" dirty="0"/>
          </a:p>
        </p:txBody>
      </p:sp>
      <p:sp>
        <p:nvSpPr>
          <p:cNvPr id="40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14478" y="368932"/>
            <a:ext cx="7367518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cxnSp>
        <p:nvCxnSpPr>
          <p:cNvPr id="41" name="Straight Connector 40"/>
          <p:cNvCxnSpPr/>
          <p:nvPr userDrawn="1"/>
        </p:nvCxnSpPr>
        <p:spPr bwMode="auto">
          <a:xfrm>
            <a:off x="694944" y="2441153"/>
            <a:ext cx="808104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1494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9106" y="1447800"/>
            <a:ext cx="8123009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>
              <a:spcAft>
                <a:spcPts val="600"/>
              </a:spcAft>
              <a:defRPr sz="20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>
              <a:spcAft>
                <a:spcPts val="600"/>
              </a:spcAft>
              <a:defRPr sz="18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dirty="0" smtClean="0">
                <a:solidFill>
                  <a:srgbClr val="C1CD23"/>
                </a:solidFill>
              </a:rPr>
              <a:t>|</a:t>
            </a:r>
            <a:r>
              <a:rPr lang="en-US" dirty="0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lang="en-US" dirty="0" smtClean="0"/>
              <a:t> </a:t>
            </a:r>
            <a:r>
              <a:rPr lang="en-US" dirty="0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 txBox="1">
            <a:spLocks noChangeArrowheads="1"/>
          </p:cNvSpPr>
          <p:nvPr userDrawn="1"/>
        </p:nvSpPr>
        <p:spPr>
          <a:xfrm>
            <a:off x="615696" y="1066800"/>
            <a:ext cx="8221066" cy="1981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/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sz="3600" dirty="0" smtClean="0">
                <a:solidFill>
                  <a:schemeClr val="tx2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rPr>
              <a:t>Section</a:t>
            </a:r>
            <a:r>
              <a:rPr lang="en-US" sz="3600" baseline="0" dirty="0" smtClean="0">
                <a:solidFill>
                  <a:schemeClr val="tx2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rPr>
              <a:t> header here</a:t>
            </a:r>
            <a:endParaRPr lang="en-US" sz="3600" dirty="0">
              <a:solidFill>
                <a:schemeClr val="tx2"/>
              </a:solidFill>
              <a:latin typeface="Helvetica LT Std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ectangle 9"/>
          <p:cNvSpPr txBox="1">
            <a:spLocks noChangeArrowheads="1"/>
          </p:cNvSpPr>
          <p:nvPr userDrawn="1"/>
        </p:nvSpPr>
        <p:spPr>
          <a:xfrm>
            <a:off x="615698" y="3445934"/>
            <a:ext cx="7246620" cy="14223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/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sz="2400" spc="300" dirty="0" smtClean="0">
                <a:solidFill>
                  <a:schemeClr val="tx2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rPr>
              <a:t>Subtitle</a:t>
            </a:r>
            <a:r>
              <a:rPr lang="en-US" sz="2400" spc="300" dirty="0" smtClean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rPr>
              <a:t> here</a:t>
            </a:r>
            <a:endParaRPr lang="en-US" sz="2400" spc="300" dirty="0">
              <a:solidFill>
                <a:schemeClr val="tx2"/>
              </a:solidFill>
              <a:latin typeface="Helvetica LT Std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0" y="0"/>
            <a:ext cx="407324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0" y="3352800"/>
            <a:ext cx="407324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dirty="0" smtClean="0">
                <a:solidFill>
                  <a:srgbClr val="C1CD23"/>
                </a:solidFill>
              </a:rPr>
              <a:t>|</a:t>
            </a:r>
            <a:r>
              <a:rPr lang="en-US" dirty="0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lang="en-US" dirty="0" smtClean="0"/>
              <a:t> </a:t>
            </a:r>
            <a:r>
              <a:rPr lang="en-US" dirty="0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82" y="6540145"/>
            <a:ext cx="670505" cy="243820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 bwMode="auto">
          <a:xfrm>
            <a:off x="694944" y="3276600"/>
            <a:ext cx="808104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98596"/>
            <a:ext cx="4038600" cy="4525963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98596"/>
            <a:ext cx="4038600" cy="4525963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dirty="0" smtClean="0">
                <a:solidFill>
                  <a:srgbClr val="C1CD23"/>
                </a:solidFill>
              </a:rPr>
              <a:t>|</a:t>
            </a:r>
            <a:r>
              <a:rPr lang="en-US" dirty="0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lang="en-US" dirty="0" smtClean="0"/>
              <a:t> </a:t>
            </a:r>
            <a:r>
              <a:rPr lang="en-US" dirty="0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5365"/>
            <a:ext cx="4040188" cy="48736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48927"/>
            <a:ext cx="4040188" cy="3951288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048927"/>
            <a:ext cx="4041775" cy="3951288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800600" y="1485365"/>
            <a:ext cx="4040188" cy="48736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dirty="0" smtClean="0">
                <a:solidFill>
                  <a:srgbClr val="C1CD23"/>
                </a:solidFill>
              </a:rPr>
              <a:t>|</a:t>
            </a:r>
            <a:r>
              <a:rPr lang="en-US" dirty="0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lang="en-US" dirty="0" smtClean="0"/>
              <a:t> </a:t>
            </a:r>
            <a:r>
              <a:rPr lang="en-US" dirty="0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dirty="0" smtClean="0">
                <a:solidFill>
                  <a:srgbClr val="C1CD23"/>
                </a:solidFill>
              </a:rPr>
              <a:t>|</a:t>
            </a:r>
            <a:r>
              <a:rPr lang="en-US" dirty="0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lang="en-US" dirty="0" smtClean="0"/>
              <a:t> </a:t>
            </a:r>
            <a:r>
              <a:rPr lang="en-US" dirty="0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dirty="0" smtClean="0">
                <a:solidFill>
                  <a:srgbClr val="C1CD23"/>
                </a:solidFill>
              </a:rPr>
              <a:t>|</a:t>
            </a:r>
            <a:r>
              <a:rPr lang="en-US" dirty="0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lang="en-US" dirty="0" smtClean="0"/>
              <a:t> </a:t>
            </a:r>
            <a:r>
              <a:rPr lang="en-US" dirty="0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0"/>
            <a:ext cx="407324" cy="128847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0" y="1446415"/>
            <a:ext cx="407324" cy="541158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dirty="0" smtClean="0">
                <a:solidFill>
                  <a:srgbClr val="C1CD23"/>
                </a:solidFill>
              </a:rPr>
              <a:t>|</a:t>
            </a:r>
            <a:r>
              <a:rPr lang="en-US" dirty="0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lang="en-US" dirty="0" smtClean="0"/>
              <a:t> </a:t>
            </a:r>
            <a:r>
              <a:rPr lang="en-US" dirty="0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82" y="6540145"/>
            <a:ext cx="670505" cy="24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5216" y="274638"/>
            <a:ext cx="81669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901" y="1447800"/>
            <a:ext cx="8174214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1"/>
            <a:ext cx="407324" cy="1219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1371601"/>
            <a:ext cx="407324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7681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dirty="0" smtClean="0">
                <a:solidFill>
                  <a:srgbClr val="C1CD23"/>
                </a:solidFill>
              </a:rPr>
              <a:t>|</a:t>
            </a:r>
            <a:r>
              <a:rPr lang="en-US" dirty="0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lang="en-US" dirty="0" smtClean="0"/>
              <a:t> </a:t>
            </a:r>
            <a:r>
              <a:rPr lang="en-US" dirty="0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82" y="6540145"/>
            <a:ext cx="670505" cy="243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694944" y="1295400"/>
            <a:ext cx="808104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8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lang="en-US" sz="2800" b="1" kern="1200">
          <a:solidFill>
            <a:schemeClr val="tx2"/>
          </a:solidFill>
          <a:latin typeface="Helvetica LT Std" pitchFamily="34" charset="0"/>
          <a:ea typeface="Verdana" pitchFamily="34" charset="0"/>
          <a:cs typeface="Verdana" pitchFamily="34" charset="0"/>
        </a:defRPr>
      </a:lvl1pPr>
    </p:titleStyle>
    <p:bodyStyle>
      <a:lvl1pPr marL="231775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20000"/>
        <a:buFont typeface="Wingdings" pitchFamily="2" charset="2"/>
        <a:buChar char="§"/>
        <a:defRPr sz="2000" b="1" kern="1200">
          <a:solidFill>
            <a:schemeClr val="tx1"/>
          </a:solidFill>
          <a:latin typeface="Helvetica LT Std" pitchFamily="34" charset="0"/>
          <a:ea typeface="+mn-ea"/>
          <a:cs typeface="Calibri" pitchFamily="34" charset="0"/>
        </a:defRPr>
      </a:lvl1pPr>
      <a:lvl2pPr marL="5159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Helvetica LT Std" pitchFamily="34" charset="0"/>
          <a:ea typeface="+mn-ea"/>
          <a:cs typeface="Calibri" pitchFamily="34" charset="0"/>
        </a:defRPr>
      </a:lvl2pPr>
      <a:lvl3pPr marL="747713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10000"/>
        <a:buFont typeface="Wingdings" pitchFamily="2" charset="2"/>
        <a:buChar char="§"/>
        <a:defRPr sz="1800" kern="1200">
          <a:solidFill>
            <a:schemeClr val="tx1"/>
          </a:solidFill>
          <a:latin typeface="Helvetica LT Std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4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eg"/><Relationship Id="rId11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Society: </a:t>
            </a:r>
            <a:r>
              <a:rPr lang="en-US" dirty="0" err="1" smtClean="0"/>
              <a:t>datasociety.co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87298"/>
            <a:ext cx="7963725" cy="5307302"/>
          </a:xfrm>
        </p:spPr>
      </p:pic>
    </p:spTree>
    <p:extLst>
      <p:ext uri="{BB962C8B-B14F-4D97-AF65-F5344CB8AC3E}">
        <p14:creationId xmlns:p14="http://schemas.microsoft.com/office/powerpoint/2010/main" val="3089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10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DOTA Data Processing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63" y="2929804"/>
            <a:ext cx="4119986" cy="37937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2729" y="1776858"/>
            <a:ext cx="212058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Raw </a:t>
            </a:r>
          </a:p>
          <a:p>
            <a:pPr algn="ctr"/>
            <a:r>
              <a:rPr lang="en-US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games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7442" y="1794886"/>
            <a:ext cx="212058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json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37379" y="1805346"/>
            <a:ext cx="185388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Zipped csv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45179" y="1755819"/>
            <a:ext cx="242538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Symbol sequence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46508" y="1971675"/>
            <a:ext cx="1120536" cy="195085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917549" y="1975697"/>
            <a:ext cx="727437" cy="168203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79833" y="1684125"/>
            <a:ext cx="766557" cy="6617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Java parser*</a:t>
            </a:r>
            <a:endParaRPr lang="en-US" sz="16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4121" y="1687379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R script</a:t>
            </a:r>
            <a:endParaRPr lang="en-US" sz="16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117584" y="1975697"/>
            <a:ext cx="727437" cy="168203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24156" y="1687379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R script</a:t>
            </a:r>
            <a:endParaRPr lang="en-US" sz="16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4156" y="6520102"/>
            <a:ext cx="3598873" cy="6617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*Written by Ellen </a:t>
            </a:r>
            <a:r>
              <a:rPr lang="en-US" sz="1200" dirty="0" err="1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Badgley</a:t>
            </a:r>
            <a:endParaRPr lang="en-US" sz="12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5" y="2896603"/>
            <a:ext cx="5063638" cy="39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DOTA Observables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11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629107" y="2028217"/>
            <a:ext cx="4286250" cy="4139357"/>
          </a:xfrm>
          <a:prstGeom prst="rect">
            <a:avLst/>
          </a:prstGeom>
        </p:spPr>
        <p:txBody>
          <a:bodyPr numCol="2"/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Position x, y</a:t>
            </a:r>
          </a:p>
          <a:p>
            <a:r>
              <a:rPr lang="en-US" sz="1800" dirty="0" smtClean="0"/>
              <a:t>Kills</a:t>
            </a:r>
          </a:p>
          <a:p>
            <a:pPr lvl="1"/>
            <a:r>
              <a:rPr lang="en-US" sz="1800" dirty="0" smtClean="0"/>
              <a:t>Heroes</a:t>
            </a:r>
            <a:endParaRPr lang="en-US" sz="1800" dirty="0"/>
          </a:p>
          <a:p>
            <a:pPr lvl="1"/>
            <a:r>
              <a:rPr lang="en-US" sz="1800" dirty="0" smtClean="0"/>
              <a:t>Towers</a:t>
            </a:r>
          </a:p>
          <a:p>
            <a:pPr lvl="1"/>
            <a:r>
              <a:rPr lang="en-US" sz="1800" dirty="0"/>
              <a:t>O</a:t>
            </a:r>
            <a:r>
              <a:rPr lang="en-US" sz="1800" dirty="0" smtClean="0"/>
              <a:t>thers</a:t>
            </a:r>
          </a:p>
          <a:p>
            <a:r>
              <a:rPr lang="en-US" sz="1800" dirty="0" smtClean="0"/>
              <a:t>Damage taken</a:t>
            </a:r>
          </a:p>
          <a:p>
            <a:pPr lvl="1"/>
            <a:r>
              <a:rPr lang="en-US" sz="1800" dirty="0" smtClean="0"/>
              <a:t>Heroes</a:t>
            </a:r>
          </a:p>
          <a:p>
            <a:pPr lvl="1"/>
            <a:r>
              <a:rPr lang="en-US" sz="1800" dirty="0" smtClean="0"/>
              <a:t>Others </a:t>
            </a:r>
          </a:p>
          <a:p>
            <a:r>
              <a:rPr lang="en-US" sz="1800" dirty="0" smtClean="0"/>
              <a:t>Damage dealt </a:t>
            </a:r>
          </a:p>
          <a:p>
            <a:pPr lvl="1"/>
            <a:r>
              <a:rPr lang="en-US" sz="1800" dirty="0" smtClean="0"/>
              <a:t>Heroes</a:t>
            </a:r>
          </a:p>
          <a:p>
            <a:pPr lvl="1"/>
            <a:r>
              <a:rPr lang="en-US" sz="1800" dirty="0" smtClean="0"/>
              <a:t>Others </a:t>
            </a:r>
          </a:p>
          <a:p>
            <a:r>
              <a:rPr lang="en-US" sz="1800" dirty="0"/>
              <a:t>Gold</a:t>
            </a:r>
          </a:p>
          <a:p>
            <a:r>
              <a:rPr lang="en-US" sz="1800" dirty="0"/>
              <a:t>XP</a:t>
            </a:r>
          </a:p>
          <a:p>
            <a:r>
              <a:rPr lang="en-US" sz="1800" dirty="0"/>
              <a:t>Deaths</a:t>
            </a:r>
          </a:p>
          <a:p>
            <a:pPr lvl="1"/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71762" y="1504998"/>
            <a:ext cx="212058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Parsed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915357" y="1947553"/>
            <a:ext cx="3705388" cy="1643372"/>
          </a:xfrm>
          <a:prstGeom prst="rect">
            <a:avLst/>
          </a:prstGeom>
        </p:spPr>
        <p:txBody>
          <a:bodyPr numCol="2"/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Item purchases</a:t>
            </a:r>
          </a:p>
          <a:p>
            <a:r>
              <a:rPr lang="en-US" sz="1800" dirty="0" smtClean="0"/>
              <a:t>Item uses</a:t>
            </a:r>
          </a:p>
          <a:p>
            <a:r>
              <a:rPr lang="en-US" sz="1800" dirty="0" smtClean="0"/>
              <a:t>Leveling up abilities</a:t>
            </a:r>
          </a:p>
          <a:p>
            <a:r>
              <a:rPr lang="en-US" sz="1800" dirty="0" smtClean="0"/>
              <a:t>Ability uses</a:t>
            </a:r>
          </a:p>
          <a:p>
            <a:r>
              <a:rPr lang="en-US" sz="1800" dirty="0" smtClean="0"/>
              <a:t>Attack modifiers</a:t>
            </a:r>
          </a:p>
          <a:p>
            <a:r>
              <a:rPr lang="en-US" sz="1800" dirty="0" smtClean="0"/>
              <a:t>Healing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7936" y="1424333"/>
            <a:ext cx="46764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Non-Parsed (examples)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9" y="3590925"/>
            <a:ext cx="4676815" cy="29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1"/>
          <p:cNvSpPr txBox="1">
            <a:spLocks/>
          </p:cNvSpPr>
          <p:nvPr/>
        </p:nvSpPr>
        <p:spPr>
          <a:xfrm>
            <a:off x="5459599" y="1528451"/>
            <a:ext cx="3514090" cy="264595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Assume system has a set of observables (symbols)</a:t>
            </a:r>
          </a:p>
          <a:p>
            <a:pPr lvl="1"/>
            <a:r>
              <a:rPr lang="en-US" dirty="0" smtClean="0"/>
              <a:t>Map observables onto system </a:t>
            </a:r>
            <a:r>
              <a:rPr lang="en-US" dirty="0" smtClean="0"/>
              <a:t>‘states</a:t>
            </a:r>
            <a:r>
              <a:rPr lang="en-US" dirty="0" smtClean="0"/>
              <a:t>’</a:t>
            </a:r>
            <a:r>
              <a:rPr lang="en-US" dirty="0" smtClean="0"/>
              <a:t> (e.g., A</a:t>
            </a:r>
            <a:r>
              <a:rPr lang="en-US" dirty="0" smtClean="0"/>
              <a:t>, B)</a:t>
            </a:r>
          </a:p>
          <a:p>
            <a:pPr lvl="1"/>
            <a:r>
              <a:rPr lang="en-US" dirty="0" smtClean="0"/>
              <a:t>Using the evolution of states, determine if there is any underlying, hidden structure (AABAAAABCA)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518612" y="2346986"/>
            <a:ext cx="1609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err="1" smtClean="0">
                <a:solidFill>
                  <a:srgbClr val="00B050"/>
                </a:solidFill>
                <a:ea typeface="Verdana" pitchFamily="34" charset="0"/>
                <a:cs typeface="Verdana" pitchFamily="34" charset="0"/>
              </a:rPr>
              <a:t>Prob</a:t>
            </a:r>
            <a:r>
              <a:rPr lang="en-US" sz="1600" dirty="0" smtClean="0">
                <a:solidFill>
                  <a:srgbClr val="00B050"/>
                </a:solidFill>
                <a:ea typeface="Verdana" pitchFamily="34" charset="0"/>
                <a:cs typeface="Verdana" pitchFamily="34" charset="0"/>
              </a:rPr>
              <a:t> of emitting</a:t>
            </a:r>
            <a:r>
              <a:rPr lang="en-US" sz="1600" dirty="0">
                <a:solidFill>
                  <a:srgbClr val="00B050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ea typeface="Verdana" pitchFamily="34" charset="0"/>
                <a:cs typeface="Verdana" pitchFamily="34" charset="0"/>
              </a:rPr>
              <a:t>symbol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Markov Model Example: Teen Life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12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81789"/>
              </p:ext>
            </p:extLst>
          </p:nvPr>
        </p:nvGraphicFramePr>
        <p:xfrm>
          <a:off x="600567" y="4690653"/>
          <a:ext cx="3473688" cy="16459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78948"/>
                <a:gridCol w="578948"/>
                <a:gridCol w="578948"/>
                <a:gridCol w="578948"/>
                <a:gridCol w="578948"/>
                <a:gridCol w="578948"/>
              </a:tblGrid>
              <a:tr h="0"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Eat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Hang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Study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Talk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Sleep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Eat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0.7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0.1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0.2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Hang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0.2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0.4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0.2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0.2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Study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1.0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Talk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0.3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0.7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Sleep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0.1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0.1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70C0"/>
                          </a:solidFill>
                        </a:rPr>
                        <a:t>0.8</a:t>
                      </a:r>
                      <a:endParaRPr lang="en-US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589773" y="1582805"/>
            <a:ext cx="986905" cy="9715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5517" y="1554229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>
                <a:ea typeface="Verdana" pitchFamily="34" charset="0"/>
                <a:cs typeface="Verdana" pitchFamily="34" charset="0"/>
              </a:rPr>
              <a:t>Eat</a:t>
            </a:r>
            <a:endParaRPr lang="en-US" sz="1600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571" y="1846785"/>
            <a:ext cx="7040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o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=0.2</a:t>
            </a: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g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=0.8</a:t>
            </a:r>
            <a:endParaRPr lang="en-US" sz="14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242361" y="1528451"/>
            <a:ext cx="847725" cy="7286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17947" y="1575074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>
                <a:ea typeface="Verdana" pitchFamily="34" charset="0"/>
                <a:cs typeface="Verdana" pitchFamily="34" charset="0"/>
              </a:rPr>
              <a:t>Study</a:t>
            </a:r>
            <a:endParaRPr lang="en-US" sz="1600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4962" y="1861703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s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=1.0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109651" y="2766637"/>
            <a:ext cx="1221812" cy="1388441"/>
            <a:chOff x="6715831" y="2303864"/>
            <a:chExt cx="1221812" cy="1388441"/>
          </a:xfrm>
        </p:grpSpPr>
        <p:sp>
          <p:nvSpPr>
            <p:cNvPr id="20" name="Oval 19"/>
            <p:cNvSpPr/>
            <p:nvPr/>
          </p:nvSpPr>
          <p:spPr>
            <a:xfrm>
              <a:off x="6715831" y="2303864"/>
              <a:ext cx="1221812" cy="13884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88713" y="2526475"/>
              <a:ext cx="107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dirty="0" smtClean="0">
                  <a:ea typeface="Verdana" pitchFamily="34" charset="0"/>
                  <a:cs typeface="Verdana" pitchFamily="34" charset="0"/>
                </a:rPr>
                <a:t>Hang out</a:t>
              </a:r>
              <a:endParaRPr lang="en-US" sz="1600" b="1" dirty="0"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318686" y="3227141"/>
            <a:ext cx="704039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o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=0.2</a:t>
            </a: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b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=0.6</a:t>
            </a: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g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=0.2</a:t>
            </a:r>
            <a:endParaRPr lang="en-US" sz="14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21586" y="2826687"/>
            <a:ext cx="1597756" cy="134771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288781" y="2834754"/>
            <a:ext cx="1021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>
                <a:ea typeface="Verdana" pitchFamily="34" charset="0"/>
                <a:cs typeface="Verdana" pitchFamily="34" charset="0"/>
              </a:rPr>
              <a:t>Talk on phone</a:t>
            </a:r>
            <a:endParaRPr lang="en-US" sz="1600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2715" y="3304921"/>
            <a:ext cx="831812" cy="8925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b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=0.4</a:t>
            </a:r>
            <a:endParaRPr lang="en-US" sz="14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g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=0.1</a:t>
            </a:r>
            <a:endParaRPr lang="en-US" sz="14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87398" y="3334256"/>
            <a:ext cx="882837" cy="6001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o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=0.3</a:t>
            </a: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s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=0.2</a:t>
            </a:r>
            <a:endParaRPr lang="en-US" sz="14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18219" y="3072496"/>
            <a:ext cx="986905" cy="9715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88238" y="3043920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>
                <a:ea typeface="Verdana" pitchFamily="34" charset="0"/>
                <a:cs typeface="Verdana" pitchFamily="34" charset="0"/>
              </a:rPr>
              <a:t>Sleep</a:t>
            </a:r>
            <a:endParaRPr lang="en-US" sz="1600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0492" y="3336476"/>
            <a:ext cx="7040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o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=0.5</a:t>
            </a: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p</a:t>
            </a:r>
            <a:r>
              <a:rPr lang="en-US" sz="1400" baseline="-25000" dirty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z</a:t>
            </a:r>
            <a:r>
              <a:rPr lang="en-US" sz="1400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=0.5</a:t>
            </a:r>
            <a:endParaRPr lang="en-US" sz="1400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 rot="8011638">
            <a:off x="483243" y="3790654"/>
            <a:ext cx="302208" cy="247180"/>
          </a:xfrm>
          <a:custGeom>
            <a:avLst/>
            <a:gdLst>
              <a:gd name="connsiteX0" fmla="*/ 57150 w 438484"/>
              <a:gd name="connsiteY0" fmla="*/ 0 h 257175"/>
              <a:gd name="connsiteX1" fmla="*/ 438150 w 438484"/>
              <a:gd name="connsiteY1" fmla="*/ 152400 h 257175"/>
              <a:gd name="connsiteX2" fmla="*/ 0 w 438484"/>
              <a:gd name="connsiteY2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484" h="257175">
                <a:moveTo>
                  <a:pt x="57150" y="0"/>
                </a:moveTo>
                <a:cubicBezTo>
                  <a:pt x="252412" y="54769"/>
                  <a:pt x="447675" y="109538"/>
                  <a:pt x="438150" y="152400"/>
                </a:cubicBezTo>
                <a:cubicBezTo>
                  <a:pt x="428625" y="195262"/>
                  <a:pt x="79375" y="211138"/>
                  <a:pt x="0" y="257175"/>
                </a:cubicBezTo>
              </a:path>
            </a:pathLst>
          </a:custGeom>
          <a:noFill/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rot="12621687" flipH="1" flipV="1">
            <a:off x="5292335" y="3808522"/>
            <a:ext cx="290451" cy="378628"/>
          </a:xfrm>
          <a:custGeom>
            <a:avLst/>
            <a:gdLst>
              <a:gd name="connsiteX0" fmla="*/ 57150 w 438484"/>
              <a:gd name="connsiteY0" fmla="*/ 0 h 257175"/>
              <a:gd name="connsiteX1" fmla="*/ 438150 w 438484"/>
              <a:gd name="connsiteY1" fmla="*/ 152400 h 257175"/>
              <a:gd name="connsiteX2" fmla="*/ 0 w 438484"/>
              <a:gd name="connsiteY2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484" h="257175">
                <a:moveTo>
                  <a:pt x="57150" y="0"/>
                </a:moveTo>
                <a:cubicBezTo>
                  <a:pt x="252412" y="54769"/>
                  <a:pt x="447675" y="109538"/>
                  <a:pt x="438150" y="152400"/>
                </a:cubicBezTo>
                <a:cubicBezTo>
                  <a:pt x="428625" y="195262"/>
                  <a:pt x="79375" y="211138"/>
                  <a:pt x="0" y="257175"/>
                </a:cubicBezTo>
              </a:path>
            </a:pathLst>
          </a:custGeom>
          <a:noFill/>
          <a:ln w="25400"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 rot="2433394">
            <a:off x="2994221" y="4010143"/>
            <a:ext cx="302208" cy="257175"/>
          </a:xfrm>
          <a:custGeom>
            <a:avLst/>
            <a:gdLst>
              <a:gd name="connsiteX0" fmla="*/ 57150 w 438484"/>
              <a:gd name="connsiteY0" fmla="*/ 0 h 257175"/>
              <a:gd name="connsiteX1" fmla="*/ 438150 w 438484"/>
              <a:gd name="connsiteY1" fmla="*/ 152400 h 257175"/>
              <a:gd name="connsiteX2" fmla="*/ 0 w 438484"/>
              <a:gd name="connsiteY2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484" h="257175">
                <a:moveTo>
                  <a:pt x="57150" y="0"/>
                </a:moveTo>
                <a:cubicBezTo>
                  <a:pt x="252412" y="54769"/>
                  <a:pt x="447675" y="109538"/>
                  <a:pt x="438150" y="152400"/>
                </a:cubicBezTo>
                <a:cubicBezTo>
                  <a:pt x="428625" y="195262"/>
                  <a:pt x="79375" y="211138"/>
                  <a:pt x="0" y="257175"/>
                </a:cubicBezTo>
              </a:path>
            </a:pathLst>
          </a:custGeom>
          <a:noFill/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7011413">
            <a:off x="3134761" y="2884580"/>
            <a:ext cx="686528" cy="1138082"/>
          </a:xfrm>
          <a:prstGeom prst="arc">
            <a:avLst>
              <a:gd name="adj1" fmla="val 16344551"/>
              <a:gd name="adj2" fmla="val 213487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rot="13279333">
            <a:off x="838916" y="2567070"/>
            <a:ext cx="903903" cy="598287"/>
          </a:xfrm>
          <a:prstGeom prst="arc">
            <a:avLst>
              <a:gd name="adj1" fmla="val 16344551"/>
              <a:gd name="adj2" fmla="val 213487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 rot="2245095">
            <a:off x="505234" y="2490030"/>
            <a:ext cx="903903" cy="598287"/>
          </a:xfrm>
          <a:prstGeom prst="arc">
            <a:avLst>
              <a:gd name="adj1" fmla="val 16344551"/>
              <a:gd name="adj2" fmla="val 213487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1541743" flipV="1">
            <a:off x="1540502" y="1824478"/>
            <a:ext cx="1359313" cy="312779"/>
          </a:xfrm>
          <a:prstGeom prst="arc">
            <a:avLst>
              <a:gd name="adj1" fmla="val 16344551"/>
              <a:gd name="adj2" fmla="val 213487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>
            <a:off x="755574" y="2258758"/>
            <a:ext cx="1591247" cy="1223391"/>
          </a:xfrm>
          <a:prstGeom prst="arc">
            <a:avLst>
              <a:gd name="adj1" fmla="val 16200000"/>
              <a:gd name="adj2" fmla="val 193908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rot="8629696">
            <a:off x="1437137" y="3205439"/>
            <a:ext cx="1151091" cy="643067"/>
          </a:xfrm>
          <a:prstGeom prst="arc">
            <a:avLst>
              <a:gd name="adj1" fmla="val 16344551"/>
              <a:gd name="adj2" fmla="val 213487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19253389">
            <a:off x="1275143" y="3680384"/>
            <a:ext cx="929432" cy="516638"/>
          </a:xfrm>
          <a:prstGeom prst="arc">
            <a:avLst>
              <a:gd name="adj1" fmla="val 16344551"/>
              <a:gd name="adj2" fmla="val 213487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 rot="10204873">
            <a:off x="1420610" y="1580170"/>
            <a:ext cx="1373612" cy="1550993"/>
          </a:xfrm>
          <a:prstGeom prst="arc">
            <a:avLst>
              <a:gd name="adj1" fmla="val 16344551"/>
              <a:gd name="adj2" fmla="val 213487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7919517">
            <a:off x="3487095" y="3178132"/>
            <a:ext cx="588116" cy="1058025"/>
          </a:xfrm>
          <a:prstGeom prst="arc">
            <a:avLst>
              <a:gd name="adj1" fmla="val 16344551"/>
              <a:gd name="adj2" fmla="val 213487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50086" y="267900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0.1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84329" y="28689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0.2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7573" y="248812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0.2</a:t>
            </a:r>
            <a:endParaRPr lang="en-US" sz="120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64163" y="332634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0.2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9226" y="384091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0.2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90354" y="153647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0.1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97734" y="281196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0.7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65641" y="39462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0.1</a:t>
            </a:r>
            <a:endParaRPr lang="en-US" sz="120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71581" y="395759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0.8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711412" y="410578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0.4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39694" y="4050679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0.7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434054" y="305725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0.3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65" name="Arc 64"/>
          <p:cNvSpPr/>
          <p:nvPr/>
        </p:nvSpPr>
        <p:spPr>
          <a:xfrm rot="7592634" flipH="1">
            <a:off x="2090376" y="2325700"/>
            <a:ext cx="1184461" cy="598287"/>
          </a:xfrm>
          <a:prstGeom prst="arc">
            <a:avLst>
              <a:gd name="adj1" fmla="val 16344551"/>
              <a:gd name="adj2" fmla="val 213487"/>
            </a:avLst>
          </a:prstGeom>
          <a:ln w="254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113748" y="2290578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1.0</a:t>
            </a:r>
            <a:endParaRPr lang="en-US" sz="1200" dirty="0">
              <a:solidFill>
                <a:srgbClr val="0070C0"/>
              </a:solidFill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560618"/>
              </p:ext>
            </p:extLst>
          </p:nvPr>
        </p:nvGraphicFramePr>
        <p:xfrm>
          <a:off x="4264028" y="4690653"/>
          <a:ext cx="4655111" cy="16459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16027"/>
                <a:gridCol w="1178578"/>
                <a:gridCol w="435227"/>
                <a:gridCol w="614004"/>
                <a:gridCol w="579065"/>
                <a:gridCol w="549037"/>
                <a:gridCol w="583173"/>
              </a:tblGrid>
              <a:tr h="268419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Symbol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Observable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Eat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Hang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Study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Talk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Sleep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19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o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[silence]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0.2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0.2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0.3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0.5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19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“I’m studying!”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</a:t>
                      </a:r>
                      <a:endParaRPr lang="en-US" sz="12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1.0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0.2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19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b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“I’m busy!”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</a:t>
                      </a:r>
                      <a:endParaRPr lang="en-US" sz="12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0.6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0.4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19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g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[grunt]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0.8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0.2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19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z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[snore]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</a:t>
                      </a:r>
                      <a:endParaRPr lang="en-US" sz="12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0.5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2100635" y="6359547"/>
            <a:ext cx="7272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a typeface="Verdana" pitchFamily="34" charset="0"/>
                <a:cs typeface="Verdana" pitchFamily="34" charset="0"/>
              </a:rPr>
              <a:t>Adapted from Numerical Recipes: </a:t>
            </a:r>
            <a:r>
              <a:rPr lang="en-US" sz="1100" dirty="0"/>
              <a:t>The Art of </a:t>
            </a:r>
            <a:r>
              <a:rPr lang="en-US" sz="1100"/>
              <a:t>Scientific </a:t>
            </a:r>
            <a:r>
              <a:rPr lang="en-US" sz="1100" smtClean="0"/>
              <a:t>Computing</a:t>
            </a:r>
            <a:r>
              <a:rPr lang="en-US" sz="1100" b="1" dirty="0"/>
              <a:t> </a:t>
            </a:r>
            <a:r>
              <a:rPr lang="en-US" sz="1100" smtClean="0"/>
              <a:t>(3rd </a:t>
            </a:r>
            <a:r>
              <a:rPr lang="en-US" sz="1100" dirty="0" smtClean="0"/>
              <a:t>Edition)</a:t>
            </a:r>
            <a:endParaRPr lang="en-US" sz="11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407782" y="4379728"/>
            <a:ext cx="1887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smtClean="0">
                <a:ea typeface="Verdana" pitchFamily="34" charset="0"/>
                <a:cs typeface="Verdana" pitchFamily="34" charset="0"/>
              </a:rPr>
              <a:t>Transition Matrix </a:t>
            </a:r>
            <a:endParaRPr lang="en-US" sz="1600" b="1">
              <a:ea typeface="Verdana" pitchFamily="34" charset="0"/>
              <a:cs typeface="Verdana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27898" y="4390139"/>
            <a:ext cx="3265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>
                <a:ea typeface="Verdana" pitchFamily="34" charset="0"/>
                <a:cs typeface="Verdana" pitchFamily="34" charset="0"/>
              </a:rPr>
              <a:t>Probability of Symbol Emission</a:t>
            </a:r>
            <a:endParaRPr lang="en-US" sz="1600" b="1" dirty="0"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6103998" y="4690653"/>
            <a:ext cx="0" cy="1645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384372" y="1493145"/>
            <a:ext cx="1074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ea typeface="Verdana" pitchFamily="34" charset="0"/>
                <a:cs typeface="Verdana" pitchFamily="34" charset="0"/>
              </a:rPr>
              <a:t>Hidden states</a:t>
            </a:r>
            <a:endParaRPr lang="en-US" sz="1600" dirty="0">
              <a:solidFill>
                <a:srgbClr val="00B050"/>
              </a:solidFill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80" name="Straight Arrow Connector 79"/>
          <p:cNvCxnSpPr>
            <a:stCxn id="77" idx="1"/>
          </p:cNvCxnSpPr>
          <p:nvPr/>
        </p:nvCxnSpPr>
        <p:spPr>
          <a:xfrm flipH="1" flipV="1">
            <a:off x="2942413" y="1775361"/>
            <a:ext cx="441959" cy="10172"/>
          </a:xfrm>
          <a:prstGeom prst="straightConnector1">
            <a:avLst/>
          </a:prstGeom>
          <a:ln w="571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4152930" y="2924000"/>
            <a:ext cx="3633" cy="495529"/>
          </a:xfrm>
          <a:prstGeom prst="straightConnector1">
            <a:avLst/>
          </a:prstGeom>
          <a:ln w="571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29398" y="4669395"/>
            <a:ext cx="2869691" cy="172992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178330" y="4644572"/>
            <a:ext cx="785195" cy="172992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3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0" grpId="0"/>
      <p:bldP spid="16" grpId="0"/>
      <p:bldP spid="22" grpId="0"/>
      <p:bldP spid="25" grpId="0"/>
      <p:bldP spid="26" grpId="0"/>
      <p:bldP spid="29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6" grpId="0"/>
      <p:bldP spid="70" grpId="0"/>
      <p:bldP spid="71" grpId="0"/>
      <p:bldP spid="77" grpId="0"/>
      <p:bldP spid="5" grpId="0" animBg="1"/>
      <p:bldP spid="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5738" y="5565894"/>
            <a:ext cx="8728364" cy="1019176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Use time-series data to map observables onto “states” 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7586" y="257118"/>
            <a:ext cx="8229600" cy="9445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Examples of Time Series Observables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1" y="1567465"/>
            <a:ext cx="4142232" cy="4142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1" y="1567465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Relative </a:t>
            </a:r>
            <a:r>
              <a:rPr lang="en-US" sz="2400" dirty="0" smtClean="0"/>
              <a:t>Player Positions: </a:t>
            </a:r>
            <a:r>
              <a:rPr lang="en-US" sz="2400" dirty="0" smtClean="0"/>
              <a:t>Most Relevant Observable</a:t>
            </a:r>
            <a:endParaRPr lang="en-US" sz="2400" dirty="0"/>
          </a:p>
        </p:txBody>
      </p:sp>
      <p:pic>
        <p:nvPicPr>
          <p:cNvPr id="8" name="Game_ti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970" y="1448048"/>
            <a:ext cx="3805650" cy="3805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9" b="17187"/>
          <a:stretch/>
        </p:blipFill>
        <p:spPr>
          <a:xfrm>
            <a:off x="2728689" y="5847820"/>
            <a:ext cx="1098033" cy="6461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45"/>
          <a:stretch/>
        </p:blipFill>
        <p:spPr>
          <a:xfrm>
            <a:off x="1517841" y="5834021"/>
            <a:ext cx="1176047" cy="666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06"/>
          <a:stretch/>
        </p:blipFill>
        <p:spPr>
          <a:xfrm>
            <a:off x="3603632" y="5831014"/>
            <a:ext cx="1120768" cy="2741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21807" y="5502398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/>
              <a:t>1) Deterministic States</a:t>
            </a:r>
            <a:endParaRPr lang="en-US" sz="1600" b="1" dirty="0"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945626" y="1325562"/>
            <a:ext cx="4099722" cy="3998696"/>
            <a:chOff x="4945626" y="1594148"/>
            <a:chExt cx="4099722" cy="39986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8"/>
            <a:stretch/>
          </p:blipFill>
          <p:spPr>
            <a:xfrm>
              <a:off x="4945626" y="1643546"/>
              <a:ext cx="4099722" cy="39492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17864" y="1594148"/>
              <a:ext cx="287939" cy="79528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5626" y="5500154"/>
            <a:ext cx="22246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/>
              <a:t>2) Clustered States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 err="1" smtClean="0">
                <a:ea typeface="Verdana" pitchFamily="34" charset="0"/>
                <a:cs typeface="Verdana" pitchFamily="34" charset="0"/>
              </a:rPr>
              <a:t>Kmeans</a:t>
            </a:r>
            <a:endParaRPr lang="en-US" sz="1600" dirty="0" smtClean="0">
              <a:ea typeface="Verdana" pitchFamily="34" charset="0"/>
              <a:cs typeface="Verdana" pitchFamily="34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(GMM)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8382" y="1447168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smtClean="0"/>
              <a:t>“1-1-1-1-1”</a:t>
            </a:r>
            <a:endParaRPr lang="en-US" sz="1400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54276" y="4624539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smtClean="0"/>
              <a:t>“5”</a:t>
            </a:r>
            <a:endParaRPr lang="en-US" sz="1400" b="1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4" grpId="0"/>
      <p:bldP spid="16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75" y="1484896"/>
            <a:ext cx="4193660" cy="41936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806770"/>
            <a:ext cx="4104904" cy="4678363"/>
          </a:xfrm>
        </p:spPr>
        <p:txBody>
          <a:bodyPr>
            <a:normAutofit/>
          </a:bodyPr>
          <a:lstStyle/>
          <a:p>
            <a:r>
              <a:rPr lang="en-US" dirty="0" smtClean="0"/>
              <a:t>Characterize “distance” between sequence of states</a:t>
            </a:r>
          </a:p>
          <a:p>
            <a:pPr lvl="1"/>
            <a:r>
              <a:rPr lang="en-US" dirty="0" smtClean="0"/>
              <a:t>Team 1: AAAAABBAAACAA</a:t>
            </a:r>
          </a:p>
          <a:p>
            <a:pPr lvl="1"/>
            <a:r>
              <a:rPr lang="en-US" dirty="0" smtClean="0"/>
              <a:t>Team 2: AAAA</a:t>
            </a:r>
            <a:r>
              <a:rPr lang="en-US" b="1" dirty="0" smtClean="0">
                <a:solidFill>
                  <a:srgbClr val="FF0000"/>
                </a:solidFill>
              </a:rPr>
              <a:t>BA</a:t>
            </a:r>
            <a:r>
              <a:rPr lang="en-US" dirty="0" smtClean="0"/>
              <a:t>BAA</a:t>
            </a:r>
            <a:r>
              <a:rPr lang="en-US" b="1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C</a:t>
            </a:r>
            <a:r>
              <a:rPr lang="en-US" b="1" dirty="0" smtClean="0">
                <a:solidFill>
                  <a:srgbClr val="FF0000"/>
                </a:solidFill>
              </a:rPr>
              <a:t>CD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many transformations necessary to turn one sequence into other? </a:t>
            </a:r>
          </a:p>
          <a:p>
            <a:pPr lvl="1"/>
            <a:r>
              <a:rPr lang="en-US" dirty="0" smtClean="0"/>
              <a:t>Substitutions, insertions, deletions of states</a:t>
            </a:r>
          </a:p>
          <a:p>
            <a:pPr lvl="1"/>
            <a:r>
              <a:rPr lang="en-US" dirty="0" smtClean="0"/>
              <a:t>Max distance*: length of sequence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smtClean="0"/>
              <a:t>Team </a:t>
            </a:r>
            <a:r>
              <a:rPr lang="en-US" dirty="0" smtClean="0"/>
              <a:t>Strategies within Games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5054" y="6004565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smtClean="0">
                <a:ea typeface="Verdana" pitchFamily="34" charset="0"/>
                <a:cs typeface="Verdana" pitchFamily="34" charset="0"/>
              </a:rPr>
              <a:t>More alike</a:t>
            </a:r>
            <a:endParaRPr lang="en-US" sz="1600"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8305" y="6010686"/>
            <a:ext cx="1449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More different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450273" y="5581085"/>
            <a:ext cx="451263" cy="415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888978" y="5589039"/>
            <a:ext cx="451263" cy="415526"/>
          </a:xfrm>
          <a:prstGeom prst="straightConnector1">
            <a:avLst/>
          </a:prstGeom>
          <a:ln w="38100"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50273" y="6594600"/>
            <a:ext cx="35573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dirty="0" smtClean="0">
                <a:ea typeface="Verdana" pitchFamily="34" charset="0"/>
                <a:cs typeface="Verdana" pitchFamily="34" charset="0"/>
              </a:rPr>
              <a:t>*Given constant substitution matrix and insertion/deletion cost of 1</a:t>
            </a:r>
            <a:endParaRPr lang="en-US" sz="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2" t="5082" r="17723" b="790"/>
          <a:stretch/>
        </p:blipFill>
        <p:spPr>
          <a:xfrm>
            <a:off x="3655505" y="2343367"/>
            <a:ext cx="5360782" cy="403214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Distance States for ~ 50 Games </a:t>
            </a:r>
            <a:endParaRPr lang="en-US" dirty="0"/>
          </a:p>
        </p:txBody>
      </p:sp>
      <p:pic>
        <p:nvPicPr>
          <p:cNvPr id="15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4" t="40827" r="698" b="39279"/>
          <a:stretch/>
        </p:blipFill>
        <p:spPr>
          <a:xfrm>
            <a:off x="7777217" y="1388006"/>
            <a:ext cx="1061983" cy="85221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56838" y="1209106"/>
            <a:ext cx="3296959" cy="3272368"/>
            <a:chOff x="5898325" y="1275914"/>
            <a:chExt cx="3296959" cy="3272368"/>
          </a:xfrm>
        </p:grpSpPr>
        <p:grpSp>
          <p:nvGrpSpPr>
            <p:cNvPr id="23" name="Group 22"/>
            <p:cNvGrpSpPr/>
            <p:nvPr/>
          </p:nvGrpSpPr>
          <p:grpSpPr>
            <a:xfrm>
              <a:off x="6047451" y="1482442"/>
              <a:ext cx="2851407" cy="2871528"/>
              <a:chOff x="6047451" y="1344213"/>
              <a:chExt cx="2851407" cy="287152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6047451" y="1344213"/>
                <a:ext cx="2851407" cy="2871528"/>
                <a:chOff x="6047451" y="1344213"/>
                <a:chExt cx="2851407" cy="2871528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6047451" y="1344213"/>
                  <a:ext cx="2851407" cy="2871528"/>
                  <a:chOff x="6047451" y="1344213"/>
                  <a:chExt cx="2851407" cy="2871528"/>
                </a:xfrm>
              </p:grpSpPr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809" r="38783"/>
                  <a:stretch/>
                </p:blipFill>
                <p:spPr>
                  <a:xfrm>
                    <a:off x="6128890" y="1344213"/>
                    <a:ext cx="2769968" cy="2871528"/>
                  </a:xfrm>
                  <a:prstGeom prst="rect">
                    <a:avLst/>
                  </a:prstGeom>
                </p:spPr>
              </p:pic>
              <p:sp>
                <p:nvSpPr>
                  <p:cNvPr id="9" name="Rectangle 8"/>
                  <p:cNvSpPr/>
                  <p:nvPr/>
                </p:nvSpPr>
                <p:spPr>
                  <a:xfrm>
                    <a:off x="6047451" y="1966507"/>
                    <a:ext cx="162877" cy="17575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7919487" y="4074753"/>
                    <a:ext cx="862115" cy="11429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6426779" y="4082125"/>
                  <a:ext cx="2111165" cy="883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 flipH="1" flipV="1">
                <a:off x="6192954" y="1509140"/>
                <a:ext cx="81439" cy="2565612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884899" y="4317450"/>
              <a:ext cx="12554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1" dirty="0" smtClean="0">
                  <a:ea typeface="Verdana" pitchFamily="34" charset="0"/>
                  <a:cs typeface="Verdana" pitchFamily="34" charset="0"/>
                </a:rPr>
                <a:t>Number of Clusters</a:t>
              </a:r>
              <a:endParaRPr lang="en-US" sz="900" b="1" dirty="0"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37944" y="418169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1" smtClean="0">
                  <a:ea typeface="Verdana" pitchFamily="34" charset="0"/>
                  <a:cs typeface="Verdana" pitchFamily="34" charset="0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06133" y="4181690"/>
              <a:ext cx="9014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1" dirty="0" smtClean="0">
                  <a:ea typeface="Verdana" pitchFamily="34" charset="0"/>
                  <a:cs typeface="Verdana" pitchFamily="34" charset="0"/>
                </a:rPr>
                <a:t>25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93814" y="4181690"/>
              <a:ext cx="9014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1" dirty="0" smtClean="0">
                  <a:ea typeface="Verdana" pitchFamily="34" charset="0"/>
                  <a:cs typeface="Verdana" pitchFamily="34" charset="0"/>
                </a:rPr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35509" y="1768758"/>
              <a:ext cx="344966" cy="2385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1" dirty="0" smtClean="0">
                  <a:ea typeface="Verdana" pitchFamily="34" charset="0"/>
                  <a:cs typeface="Verdana" pitchFamily="34" charset="0"/>
                </a:rPr>
                <a:t>0.6</a:t>
              </a:r>
            </a:p>
            <a:p>
              <a:pPr>
                <a:spcAft>
                  <a:spcPts val="600"/>
                </a:spcAft>
              </a:pPr>
              <a:endParaRPr lang="en-US" sz="900" b="1" dirty="0">
                <a:ea typeface="Verdana" pitchFamily="34" charset="0"/>
                <a:cs typeface="Verdana" pitchFamily="34" charset="0"/>
              </a:endParaRPr>
            </a:p>
            <a:p>
              <a:pPr>
                <a:spcAft>
                  <a:spcPts val="600"/>
                </a:spcAft>
              </a:pPr>
              <a:endParaRPr lang="en-US" sz="900" b="1" dirty="0" smtClean="0">
                <a:ea typeface="Verdana" pitchFamily="34" charset="0"/>
                <a:cs typeface="Verdana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900" b="1" dirty="0" smtClean="0">
                  <a:ea typeface="Verdana" pitchFamily="34" charset="0"/>
                  <a:cs typeface="Verdana" pitchFamily="34" charset="0"/>
                </a:rPr>
                <a:t>0.4</a:t>
              </a:r>
            </a:p>
            <a:p>
              <a:pPr>
                <a:spcAft>
                  <a:spcPts val="600"/>
                </a:spcAft>
              </a:pPr>
              <a:endParaRPr lang="en-US" sz="900" b="1" dirty="0">
                <a:ea typeface="Verdana" pitchFamily="34" charset="0"/>
                <a:cs typeface="Verdana" pitchFamily="34" charset="0"/>
              </a:endParaRPr>
            </a:p>
            <a:p>
              <a:pPr>
                <a:spcAft>
                  <a:spcPts val="600"/>
                </a:spcAft>
              </a:pPr>
              <a:endParaRPr lang="en-US" sz="900" b="1" dirty="0" smtClean="0">
                <a:ea typeface="Verdana" pitchFamily="34" charset="0"/>
                <a:cs typeface="Verdana" pitchFamily="34" charset="0"/>
              </a:endParaRPr>
            </a:p>
            <a:p>
              <a:pPr>
                <a:spcAft>
                  <a:spcPts val="600"/>
                </a:spcAft>
              </a:pPr>
              <a:endParaRPr lang="en-US" sz="900" b="1" dirty="0">
                <a:ea typeface="Verdana" pitchFamily="34" charset="0"/>
                <a:cs typeface="Verdana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900" b="1" dirty="0" smtClean="0">
                  <a:ea typeface="Verdana" pitchFamily="34" charset="0"/>
                  <a:cs typeface="Verdana" pitchFamily="34" charset="0"/>
                </a:rPr>
                <a:t>0.2</a:t>
              </a:r>
            </a:p>
            <a:p>
              <a:pPr>
                <a:spcAft>
                  <a:spcPts val="600"/>
                </a:spcAft>
              </a:pPr>
              <a:endParaRPr lang="en-US" sz="900" b="1" dirty="0" smtClean="0">
                <a:ea typeface="Verdana" pitchFamily="34" charset="0"/>
                <a:cs typeface="Verdana" pitchFamily="34" charset="0"/>
              </a:endParaRPr>
            </a:p>
            <a:p>
              <a:pPr>
                <a:spcAft>
                  <a:spcPts val="600"/>
                </a:spcAft>
              </a:pPr>
              <a:endParaRPr lang="en-US" sz="900" b="1" dirty="0" smtClean="0">
                <a:ea typeface="Verdana" pitchFamily="34" charset="0"/>
                <a:cs typeface="Verdana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900" b="1" dirty="0" smtClean="0">
                  <a:ea typeface="Verdana" pitchFamily="34" charset="0"/>
                  <a:cs typeface="Verdana" pitchFamily="34" charset="0"/>
                </a:rPr>
                <a:t>0.0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4477336" y="2696903"/>
              <a:ext cx="30728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900" b="1" dirty="0" smtClean="0">
                  <a:ea typeface="Verdana" pitchFamily="34" charset="0"/>
                  <a:cs typeface="Verdana" pitchFamily="34" charset="0"/>
                </a:rPr>
                <a:t>Explained Variance</a:t>
              </a:r>
              <a:r>
                <a:rPr lang="en-US" sz="900" dirty="0" smtClean="0">
                  <a:ea typeface="Verdana" pitchFamily="34" charset="0"/>
                  <a:cs typeface="Verdana" pitchFamily="34" charset="0"/>
                </a:rPr>
                <a:t>: </a:t>
              </a:r>
              <a:r>
                <a:rPr lang="en-US" sz="700" dirty="0" smtClean="0">
                  <a:ea typeface="Verdana" pitchFamily="34" charset="0"/>
                  <a:cs typeface="Verdana" pitchFamily="34" charset="0"/>
                </a:rPr>
                <a:t>Inter-cluster Distance / Total Variance</a:t>
              </a:r>
              <a:endParaRPr lang="en-US" sz="700" dirty="0"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132888" y="6298674"/>
            <a:ext cx="616688" cy="21265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3743668" y="4054131"/>
            <a:ext cx="108278" cy="56171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916088" y="6302970"/>
            <a:ext cx="105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b="1" dirty="0" smtClean="0">
                <a:ea typeface="Verdana" pitchFamily="34" charset="0"/>
                <a:cs typeface="Verdana" pitchFamily="34" charset="0"/>
              </a:rPr>
              <a:t>Renormalized X</a:t>
            </a:r>
            <a:endParaRPr lang="en-US" sz="900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53296" y="4256311"/>
            <a:ext cx="105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b="1" dirty="0" smtClean="0">
                <a:ea typeface="Verdana" pitchFamily="34" charset="0"/>
                <a:cs typeface="Verdana" pitchFamily="34" charset="0"/>
              </a:rPr>
              <a:t>Renormalized Y</a:t>
            </a:r>
            <a:endParaRPr lang="en-US" sz="900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Content Placeholder 1"/>
          <p:cNvSpPr txBox="1">
            <a:spLocks/>
          </p:cNvSpPr>
          <p:nvPr/>
        </p:nvSpPr>
        <p:spPr>
          <a:xfrm>
            <a:off x="525587" y="4632040"/>
            <a:ext cx="3284255" cy="19358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Method:</a:t>
            </a:r>
          </a:p>
          <a:p>
            <a:pPr lvl="1"/>
            <a:r>
              <a:rPr lang="en-US" sz="1800" dirty="0" smtClean="0"/>
              <a:t>Aggregate over 60 s</a:t>
            </a:r>
          </a:p>
          <a:p>
            <a:pPr lvl="1"/>
            <a:r>
              <a:rPr lang="en-US" sz="1800" dirty="0" smtClean="0"/>
              <a:t>Renormalize</a:t>
            </a:r>
          </a:p>
          <a:p>
            <a:pPr lvl="1"/>
            <a:r>
              <a:rPr lang="en-US" sz="1800" dirty="0" smtClean="0"/>
              <a:t>Concatenate games</a:t>
            </a:r>
          </a:p>
          <a:p>
            <a:pPr lvl="2"/>
            <a:r>
              <a:rPr lang="en-US" sz="1600" dirty="0" smtClean="0"/>
              <a:t>Order players by win &amp; gold</a:t>
            </a:r>
          </a:p>
          <a:p>
            <a:pPr lvl="1"/>
            <a:r>
              <a:rPr lang="en-US" sz="1800" dirty="0" smtClean="0"/>
              <a:t>Cluster on time series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4782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90008" y="1770656"/>
            <a:ext cx="5174111" cy="4223127"/>
            <a:chOff x="758337" y="1461305"/>
            <a:chExt cx="5174111" cy="42231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538"/>
            <a:stretch/>
          </p:blipFill>
          <p:spPr>
            <a:xfrm>
              <a:off x="758337" y="1461305"/>
              <a:ext cx="5174111" cy="42062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782261" y="3222133"/>
              <a:ext cx="98685" cy="446618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96402" y="5539057"/>
              <a:ext cx="795013" cy="14537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Observables and Hidden States: Markov Model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255386" y="6547100"/>
            <a:ext cx="43043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dirty="0">
                <a:ea typeface="Verdana" pitchFamily="34" charset="0"/>
                <a:cs typeface="Verdana" pitchFamily="34" charset="0"/>
              </a:rPr>
              <a:t>*</a:t>
            </a:r>
            <a:r>
              <a:rPr lang="en-US" sz="900" dirty="0" smtClean="0">
                <a:ea typeface="Verdana" pitchFamily="34" charset="0"/>
                <a:cs typeface="Verdana" pitchFamily="34" charset="0"/>
              </a:rPr>
              <a:t>HMM code courtesy of Simon </a:t>
            </a:r>
            <a:r>
              <a:rPr lang="en-US" sz="900" dirty="0" err="1" smtClean="0">
                <a:ea typeface="Verdana" pitchFamily="34" charset="0"/>
                <a:cs typeface="Verdana" pitchFamily="34" charset="0"/>
              </a:rPr>
              <a:t>DeDeo</a:t>
            </a:r>
            <a:r>
              <a:rPr lang="en-US" sz="900" dirty="0" smtClean="0">
                <a:ea typeface="Verdana" pitchFamily="34" charset="0"/>
                <a:cs typeface="Verdana" pitchFamily="34" charset="0"/>
              </a:rPr>
              <a:t>: http</a:t>
            </a:r>
            <a:r>
              <a:rPr lang="en-US" sz="900" dirty="0">
                <a:ea typeface="Verdana" pitchFamily="34" charset="0"/>
                <a:cs typeface="Verdana" pitchFamily="34" charset="0"/>
              </a:rPr>
              <a:t>://</a:t>
            </a:r>
            <a:r>
              <a:rPr lang="en-US" sz="900" dirty="0" err="1">
                <a:ea typeface="Verdana" pitchFamily="34" charset="0"/>
                <a:cs typeface="Verdana" pitchFamily="34" charset="0"/>
              </a:rPr>
              <a:t>tuvalu.santafe.edu</a:t>
            </a:r>
            <a:r>
              <a:rPr lang="en-US" sz="900" dirty="0">
                <a:ea typeface="Verdana" pitchFamily="34" charset="0"/>
                <a:cs typeface="Verdana" pitchFamily="34" charset="0"/>
              </a:rPr>
              <a:t>/~</a:t>
            </a:r>
            <a:r>
              <a:rPr lang="en-US" sz="900" dirty="0" err="1">
                <a:ea typeface="Verdana" pitchFamily="34" charset="0"/>
                <a:cs typeface="Verdana" pitchFamily="34" charset="0"/>
              </a:rPr>
              <a:t>simon</a:t>
            </a:r>
            <a:r>
              <a:rPr lang="en-US" sz="900" dirty="0">
                <a:ea typeface="Verdana" pitchFamily="34" charset="0"/>
                <a:cs typeface="Verdana" pitchFamily="34" charset="0"/>
              </a:rPr>
              <a:t>/styled-8/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98572" y="5823294"/>
            <a:ext cx="712381" cy="1759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6516" y="3568131"/>
            <a:ext cx="292328" cy="54631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69781" y="3496418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>
                <a:ea typeface="Verdana" pitchFamily="34" charset="0"/>
                <a:cs typeface="Verdana" pitchFamily="34" charset="0"/>
              </a:rPr>
              <a:t>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9070" y="5780597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>
                <a:ea typeface="Verdana" pitchFamily="34" charset="0"/>
                <a:cs typeface="Verdana" pitchFamily="34" charset="0"/>
              </a:rPr>
              <a:t>Sequence Step</a:t>
            </a:r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2" t="36814" r="407" b="43414"/>
          <a:stretch/>
        </p:blipFill>
        <p:spPr>
          <a:xfrm>
            <a:off x="5808981" y="4877151"/>
            <a:ext cx="588060" cy="8312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98" y="1732153"/>
            <a:ext cx="3863898" cy="38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7" y="-141596"/>
            <a:ext cx="6961028" cy="696102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456" y="257118"/>
            <a:ext cx="8229600" cy="944562"/>
          </a:xfrm>
        </p:spPr>
        <p:txBody>
          <a:bodyPr/>
          <a:lstStyle/>
          <a:p>
            <a:r>
              <a:rPr lang="en-US" smtClean="0"/>
              <a:t>Correlations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83550" y="374067"/>
            <a:ext cx="637838" cy="6217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03482" y="1927321"/>
            <a:ext cx="2292513" cy="4139357"/>
          </a:xfrm>
          <a:prstGeom prst="rect">
            <a:avLst/>
          </a:prstGeom>
        </p:spPr>
        <p:txBody>
          <a:bodyPr numCol="1"/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Average module</a:t>
            </a:r>
            <a:endParaRPr lang="en-US" sz="1800" dirty="0" smtClean="0"/>
          </a:p>
          <a:p>
            <a:pPr lvl="1"/>
            <a:r>
              <a:rPr lang="en-US" sz="1800" dirty="0" smtClean="0"/>
              <a:t>Mostly binary distribution (e.g., 1 or 2)</a:t>
            </a:r>
          </a:p>
          <a:p>
            <a:pPr lvl="1"/>
            <a:endParaRPr lang="en-US" sz="1800" dirty="0" smtClean="0"/>
          </a:p>
          <a:p>
            <a:r>
              <a:rPr lang="en-US" sz="1800" dirty="0" smtClean="0"/>
              <a:t>Correlations: flat</a:t>
            </a:r>
          </a:p>
          <a:p>
            <a:pPr lvl="1"/>
            <a:r>
              <a:rPr lang="en-US" sz="1800" dirty="0" smtClean="0"/>
              <a:t>No apparent dependence on aggregate variables</a:t>
            </a:r>
            <a:endParaRPr lang="en-US" sz="1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865419" y="1729602"/>
            <a:ext cx="1318131" cy="623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518652" y="2265473"/>
            <a:ext cx="1664898" cy="187796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72399" y="1748702"/>
            <a:ext cx="45719" cy="51377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4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9106" y="1447800"/>
            <a:ext cx="8210094" cy="514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Within games:</a:t>
            </a:r>
          </a:p>
          <a:p>
            <a:pPr lvl="1"/>
            <a:r>
              <a:rPr lang="en-US" dirty="0"/>
              <a:t>Gaussian mixture model to determine states</a:t>
            </a:r>
          </a:p>
          <a:p>
            <a:pPr lvl="1"/>
            <a:r>
              <a:rPr lang="en-US" dirty="0"/>
              <a:t>Analyze structure of the HMMs</a:t>
            </a:r>
          </a:p>
          <a:p>
            <a:pPr lvl="1"/>
            <a:r>
              <a:rPr lang="en-US" dirty="0"/>
              <a:t>Fold in additional observables to state structure</a:t>
            </a:r>
          </a:p>
          <a:p>
            <a:endParaRPr lang="en-US" dirty="0" smtClean="0"/>
          </a:p>
          <a:p>
            <a:r>
              <a:rPr lang="en-US" dirty="0" smtClean="0"/>
              <a:t>Draft:</a:t>
            </a:r>
          </a:p>
          <a:p>
            <a:pPr lvl="1"/>
            <a:r>
              <a:rPr lang="en-US" dirty="0" smtClean="0"/>
              <a:t>Analyze how </a:t>
            </a:r>
            <a:r>
              <a:rPr lang="en-US" dirty="0" smtClean="0"/>
              <a:t>hero </a:t>
            </a:r>
            <a:r>
              <a:rPr lang="en-US" dirty="0"/>
              <a:t>composition affects win-rates </a:t>
            </a:r>
            <a:endParaRPr lang="en-US" dirty="0" smtClean="0"/>
          </a:p>
          <a:p>
            <a:pPr lvl="2"/>
            <a:r>
              <a:rPr lang="en-US" dirty="0" smtClean="0"/>
              <a:t>Finding </a:t>
            </a:r>
            <a:r>
              <a:rPr lang="en-US" dirty="0"/>
              <a:t>an optimal </a:t>
            </a:r>
            <a:r>
              <a:rPr lang="en-US" dirty="0" smtClean="0"/>
              <a:t>strategy is very difficult</a:t>
            </a:r>
            <a:endParaRPr lang="en-US" dirty="0" smtClean="0"/>
          </a:p>
          <a:p>
            <a:pPr lvl="1"/>
            <a:r>
              <a:rPr lang="en-US" dirty="0" smtClean="0"/>
              <a:t>Coarse graining </a:t>
            </a:r>
            <a:r>
              <a:rPr lang="en-US" dirty="0"/>
              <a:t>over </a:t>
            </a:r>
            <a:r>
              <a:rPr lang="en-US" dirty="0" smtClean="0"/>
              <a:t>state </a:t>
            </a:r>
            <a:r>
              <a:rPr lang="en-US" dirty="0"/>
              <a:t>space and apply </a:t>
            </a:r>
            <a:r>
              <a:rPr lang="en-US" dirty="0" smtClean="0"/>
              <a:t>HMM </a:t>
            </a:r>
            <a:r>
              <a:rPr lang="en-US" dirty="0"/>
              <a:t>to determine </a:t>
            </a:r>
            <a:r>
              <a:rPr lang="en-US" dirty="0" smtClean="0"/>
              <a:t>underlying strategies</a:t>
            </a:r>
          </a:p>
          <a:p>
            <a:pPr lvl="1"/>
            <a:endParaRPr lang="en-US" dirty="0"/>
          </a:p>
          <a:p>
            <a:r>
              <a:rPr lang="en-US" dirty="0" smtClean="0"/>
              <a:t>Between games:</a:t>
            </a:r>
          </a:p>
          <a:p>
            <a:pPr lvl="1"/>
            <a:r>
              <a:rPr lang="en-US" dirty="0" smtClean="0"/>
              <a:t>Characterize what strategy players use when switching teams</a:t>
            </a:r>
          </a:p>
          <a:p>
            <a:pPr lvl="1"/>
            <a:r>
              <a:rPr lang="en-US" dirty="0" smtClean="0"/>
              <a:t>Exploration of (potential non-linear) time series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43" y="1333260"/>
            <a:ext cx="7894757" cy="526133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Society Courses: </a:t>
            </a:r>
            <a:r>
              <a:rPr lang="en-US" dirty="0" err="1"/>
              <a:t>datasociety.co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32155" y="2873821"/>
            <a:ext cx="1843669" cy="8852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7721" y="404417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*</a:t>
            </a:r>
            <a:endParaRPr lang="en-US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7721" y="46351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*</a:t>
            </a:r>
            <a:endParaRPr lang="en-US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7721" y="492031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*</a:t>
            </a:r>
            <a:endParaRPr lang="en-US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Snip Diagonal Corner Rectangle 11"/>
          <p:cNvSpPr/>
          <p:nvPr/>
        </p:nvSpPr>
        <p:spPr>
          <a:xfrm>
            <a:off x="4152544" y="2087806"/>
            <a:ext cx="1984918" cy="1427357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CCCC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rCharts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Shiny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Web </a:t>
            </a:r>
            <a:r>
              <a:rPr lang="en-US" sz="1600" dirty="0">
                <a:solidFill>
                  <a:schemeClr val="tx1"/>
                </a:solidFill>
              </a:rPr>
              <a:t>scraping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Networks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Maps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Snip Diagonal Corner Rectangle 13"/>
          <p:cNvSpPr/>
          <p:nvPr/>
        </p:nvSpPr>
        <p:spPr>
          <a:xfrm>
            <a:off x="4152544" y="4364430"/>
            <a:ext cx="3554807" cy="827680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CCCC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Data mining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K-means (Euclidean distance)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Sk</a:t>
            </a:r>
            <a:r>
              <a:rPr lang="en-US" sz="1600" dirty="0" smtClean="0">
                <a:solidFill>
                  <a:schemeClr val="tx1"/>
                </a:solidFill>
              </a:rPr>
              <a:t>-means (cosine distance)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7721" y="375904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  <a:ea typeface="Verdana" pitchFamily="34" charset="0"/>
                <a:cs typeface="Verdana" pitchFamily="34" charset="0"/>
              </a:rPr>
              <a:t>*</a:t>
            </a:r>
            <a:endParaRPr lang="en-US" dirty="0">
              <a:solidFill>
                <a:srgbClr val="FF0000"/>
              </a:solidFill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7" name="Straight Arrow Connector 16"/>
          <p:cNvCxnSpPr>
            <a:endCxn id="12" idx="2"/>
          </p:cNvCxnSpPr>
          <p:nvPr/>
        </p:nvCxnSpPr>
        <p:spPr>
          <a:xfrm flipV="1">
            <a:off x="2973659" y="2801485"/>
            <a:ext cx="1178885" cy="500884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2"/>
          </p:cNvCxnSpPr>
          <p:nvPr/>
        </p:nvCxnSpPr>
        <p:spPr>
          <a:xfrm>
            <a:off x="3248722" y="3587499"/>
            <a:ext cx="903822" cy="1190771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3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2" grpId="0" animBg="1"/>
      <p:bldP spid="1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49226" y="1969606"/>
            <a:ext cx="2310255" cy="2294700"/>
          </a:xfrm>
        </p:spPr>
        <p:txBody>
          <a:bodyPr>
            <a:normAutofit/>
          </a:bodyPr>
          <a:lstStyle/>
          <a:p>
            <a:r>
              <a:rPr lang="en-US" sz="1400" dirty="0" err="1" smtClean="0"/>
              <a:t>Sanith</a:t>
            </a:r>
            <a:r>
              <a:rPr lang="en-US" sz="1400" dirty="0" smtClean="0"/>
              <a:t> </a:t>
            </a:r>
            <a:r>
              <a:rPr lang="en-US" sz="1400" dirty="0" err="1" smtClean="0"/>
              <a:t>Wijesinghe</a:t>
            </a:r>
            <a:endParaRPr lang="en-US" sz="1400" dirty="0" smtClean="0"/>
          </a:p>
          <a:p>
            <a:r>
              <a:rPr lang="en-US" sz="1400" dirty="0"/>
              <a:t>David </a:t>
            </a:r>
            <a:r>
              <a:rPr lang="en-US" sz="1400" dirty="0" smtClean="0"/>
              <a:t>Slater</a:t>
            </a:r>
            <a:endParaRPr lang="en-US" sz="1400" dirty="0" smtClean="0"/>
          </a:p>
          <a:p>
            <a:r>
              <a:rPr lang="en-US" sz="1400" dirty="0" smtClean="0"/>
              <a:t>Ellen </a:t>
            </a:r>
            <a:r>
              <a:rPr lang="en-US" sz="1400" dirty="0" err="1" smtClean="0"/>
              <a:t>Badgley</a:t>
            </a:r>
            <a:endParaRPr lang="en-US" sz="1400" dirty="0" smtClean="0"/>
          </a:p>
          <a:p>
            <a:r>
              <a:rPr lang="en-US" sz="1400" dirty="0" smtClean="0"/>
              <a:t>Matt Koehler</a:t>
            </a:r>
          </a:p>
          <a:p>
            <a:r>
              <a:rPr lang="en-US" sz="1400" dirty="0" smtClean="0"/>
              <a:t>Shaun Michel</a:t>
            </a:r>
          </a:p>
          <a:p>
            <a:r>
              <a:rPr lang="en-US" sz="1400" dirty="0" smtClean="0"/>
              <a:t>Tom </a:t>
            </a:r>
            <a:r>
              <a:rPr lang="en-US" sz="1400" dirty="0" smtClean="0"/>
              <a:t>Young</a:t>
            </a:r>
          </a:p>
          <a:p>
            <a:r>
              <a:rPr lang="en-US" sz="1400" dirty="0" smtClean="0"/>
              <a:t>Chuck Lewis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28915" y="76200"/>
            <a:ext cx="495766" cy="180918"/>
          </a:xfrm>
        </p:spPr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4896" y="240871"/>
            <a:ext cx="8229600" cy="944562"/>
          </a:xfrm>
        </p:spPr>
        <p:txBody>
          <a:bodyPr/>
          <a:lstStyle/>
          <a:p>
            <a:r>
              <a:rPr lang="en-US" dirty="0" smtClean="0"/>
              <a:t>Acknowledgments	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49226" y="4702793"/>
            <a:ext cx="2103811" cy="1815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Simon </a:t>
            </a:r>
            <a:r>
              <a:rPr lang="en-US" sz="1400" dirty="0" err="1" smtClean="0"/>
              <a:t>DeDeo</a:t>
            </a:r>
            <a:endParaRPr lang="en-US" sz="1400" dirty="0" smtClean="0"/>
          </a:p>
          <a:p>
            <a:r>
              <a:rPr lang="en-US" sz="1400" dirty="0"/>
              <a:t>Marla </a:t>
            </a:r>
            <a:r>
              <a:rPr lang="en-US" sz="1400" dirty="0" smtClean="0"/>
              <a:t>Stuart</a:t>
            </a:r>
            <a:endParaRPr lang="en-US" sz="1400" dirty="0" smtClean="0"/>
          </a:p>
          <a:p>
            <a:r>
              <a:rPr lang="en-US" sz="1400" dirty="0"/>
              <a:t>Dan Biro</a:t>
            </a:r>
          </a:p>
          <a:p>
            <a:r>
              <a:rPr lang="en-US" sz="1400" dirty="0" err="1"/>
              <a:t>Salva</a:t>
            </a:r>
            <a:r>
              <a:rPr lang="en-US" sz="1400" dirty="0"/>
              <a:t> Duran</a:t>
            </a:r>
          </a:p>
          <a:p>
            <a:r>
              <a:rPr lang="en-US" sz="1400" dirty="0" smtClean="0"/>
              <a:t>JP </a:t>
            </a:r>
            <a:r>
              <a:rPr lang="en-US" sz="1400" dirty="0" smtClean="0"/>
              <a:t>Gonzalez</a:t>
            </a:r>
          </a:p>
          <a:p>
            <a:r>
              <a:rPr lang="en-US" sz="1400" dirty="0"/>
              <a:t>Marilia </a:t>
            </a:r>
            <a:r>
              <a:rPr lang="en-US" sz="1400" dirty="0" err="1" smtClean="0"/>
              <a:t>Gaiarsa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812892" y="1328417"/>
            <a:ext cx="216227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MITRE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0126" y="4063871"/>
            <a:ext cx="22878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SFI/CSSS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42044" y="5562211"/>
            <a:ext cx="4597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YOU!!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4" t="17106" r="22439" b="12195"/>
          <a:stretch/>
        </p:blipFill>
        <p:spPr>
          <a:xfrm>
            <a:off x="6759421" y="1306530"/>
            <a:ext cx="2228465" cy="2258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47769" r="32683" b="38836"/>
          <a:stretch/>
        </p:blipFill>
        <p:spPr>
          <a:xfrm>
            <a:off x="3757963" y="387851"/>
            <a:ext cx="5229923" cy="9186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82" y="1306121"/>
            <a:ext cx="3012514" cy="22593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63" y="3543415"/>
            <a:ext cx="5229923" cy="20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4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665" y="2410691"/>
            <a:ext cx="3819896" cy="185005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Extra Slides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6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9106" y="1447800"/>
            <a:ext cx="8317877" cy="52530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Assume system has a set of observables (symbols)</a:t>
            </a:r>
          </a:p>
          <a:p>
            <a:pPr lvl="1"/>
            <a:r>
              <a:rPr lang="en-US" dirty="0" smtClean="0"/>
              <a:t>Map observables onto system “states” (e.g., A, B, C)</a:t>
            </a:r>
          </a:p>
          <a:p>
            <a:pPr lvl="1"/>
            <a:r>
              <a:rPr lang="en-US" dirty="0" smtClean="0"/>
              <a:t>Using the evolution of states, determine if there is any underlying, hidden structure (e.g., AABAAAABCA)</a:t>
            </a:r>
          </a:p>
          <a:p>
            <a:endParaRPr lang="en-US" dirty="0"/>
          </a:p>
          <a:p>
            <a:r>
              <a:rPr lang="en-US" dirty="0" smtClean="0"/>
              <a:t>Mechanics</a:t>
            </a:r>
          </a:p>
          <a:p>
            <a:pPr lvl="1"/>
            <a:r>
              <a:rPr lang="en-US" dirty="0" smtClean="0"/>
              <a:t>Assume a number of hidden states:</a:t>
            </a:r>
          </a:p>
          <a:p>
            <a:pPr lvl="2"/>
            <a:r>
              <a:rPr lang="en-US" dirty="0" smtClean="0"/>
              <a:t>Determine transition matrix for hidden states, derived from observed rates</a:t>
            </a:r>
          </a:p>
          <a:p>
            <a:pPr lvl="2"/>
            <a:r>
              <a:rPr lang="en-US" dirty="0" smtClean="0"/>
              <a:t>Determine probability of each hidden state emitting all observed symbols</a:t>
            </a:r>
          </a:p>
          <a:p>
            <a:pPr lvl="1"/>
            <a:r>
              <a:rPr lang="en-US" dirty="0" smtClean="0"/>
              <a:t>Iterate over range of hidden states to calculate optimum number</a:t>
            </a:r>
          </a:p>
          <a:p>
            <a:pPr lvl="2"/>
            <a:r>
              <a:rPr lang="en-US" dirty="0" smtClean="0"/>
              <a:t>Maximizes likelihood of model (AIC)</a:t>
            </a:r>
          </a:p>
          <a:p>
            <a:pPr lvl="1"/>
            <a:r>
              <a:rPr lang="en-US" dirty="0" smtClean="0"/>
              <a:t>Eigenvalue decomposition of transition matrix reveals underlying macrostructure {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baseline="-25000" dirty="0" smtClean="0">
                <a:latin typeface="Symbol" charset="2"/>
                <a:ea typeface="Symbol" charset="2"/>
                <a:cs typeface="Symbol" charset="2"/>
              </a:rPr>
              <a:t>1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 = 1  </a:t>
            </a:r>
            <a:r>
              <a:rPr lang="en-US" dirty="0" smtClean="0">
                <a:latin typeface="+mn-lt"/>
                <a:ea typeface="Symbol" charset="2"/>
                <a:cs typeface="Symbol" charset="2"/>
              </a:rPr>
              <a:t>(stationary state) &gt;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  l</a:t>
            </a:r>
            <a:r>
              <a:rPr lang="en-US" baseline="-25000" dirty="0">
                <a:latin typeface="Symbol" charset="2"/>
                <a:ea typeface="Symbol" charset="2"/>
                <a:cs typeface="Symbol" charset="2"/>
              </a:rPr>
              <a:t>2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 [</a:t>
            </a:r>
            <a:r>
              <a:rPr lang="en-US" dirty="0" smtClean="0"/>
              <a:t>perturbation with longest decay time]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 &gt;  l</a:t>
            </a:r>
            <a:r>
              <a:rPr lang="en-US" baseline="-25000" dirty="0" smtClean="0">
                <a:latin typeface="Symbol" charset="2"/>
                <a:ea typeface="Symbol" charset="2"/>
                <a:cs typeface="Symbol" charset="2"/>
              </a:rPr>
              <a:t>3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is-IS" dirty="0" smtClean="0">
                <a:latin typeface="Symbol" charset="2"/>
                <a:ea typeface="Symbol" charset="2"/>
                <a:cs typeface="Symbol" charset="2"/>
              </a:rPr>
              <a:t>….}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22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</a:t>
            </a:r>
          </a:p>
        </p:txBody>
      </p:sp>
    </p:spTree>
    <p:extLst>
      <p:ext uri="{BB962C8B-B14F-4D97-AF65-F5344CB8AC3E}">
        <p14:creationId xmlns:p14="http://schemas.microsoft.com/office/powerpoint/2010/main" val="201355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Distances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23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3305"/>
          <a:stretch/>
        </p:blipFill>
        <p:spPr>
          <a:xfrm>
            <a:off x="545738" y="1781298"/>
            <a:ext cx="8286945" cy="41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24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Between Games Statistics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643742" y="1237928"/>
            <a:ext cx="7220091" cy="5181600"/>
            <a:chOff x="1306285" y="1136327"/>
            <a:chExt cx="7220091" cy="5181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35151" y="1136327"/>
              <a:ext cx="5991225" cy="518160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H="1" flipV="1">
              <a:off x="6038664" y="1658252"/>
              <a:ext cx="32657" cy="4386943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6285" y="1861462"/>
              <a:ext cx="2320867" cy="39355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Tower Damage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Gold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Kills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Assists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Hero Damage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Gold Spent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Gold PM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Experience PM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Last Hit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Denies</a:t>
              </a:r>
            </a:p>
            <a:p>
              <a:pPr algn="r">
                <a:lnSpc>
                  <a:spcPts val="22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5F9E"/>
                  </a:solidFill>
                  <a:ea typeface="Verdana" pitchFamily="34" charset="0"/>
                  <a:cs typeface="Verdana" pitchFamily="34" charset="0"/>
                </a:rPr>
                <a:t>Deaths</a:t>
              </a:r>
              <a:endParaRPr lang="en-US" sz="1400" b="1" dirty="0">
                <a:solidFill>
                  <a:srgbClr val="005F9E"/>
                </a:solidFill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0476" y="1442099"/>
            <a:ext cx="1798319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795 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Professional 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Teams</a:t>
            </a:r>
          </a:p>
          <a:p>
            <a:pPr algn="ctr">
              <a:spcAft>
                <a:spcPts val="600"/>
              </a:spcAft>
            </a:pPr>
            <a:endParaRPr lang="en-US" sz="1400" b="1" dirty="0" smtClean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 algn="ctr">
              <a:spcAft>
                <a:spcPts val="600"/>
              </a:spcAft>
            </a:pPr>
            <a:endParaRPr lang="en-US" sz="1400" b="1" dirty="0" smtClean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1,295 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Players</a:t>
            </a:r>
          </a:p>
          <a:p>
            <a:pPr algn="ctr">
              <a:spcAft>
                <a:spcPts val="600"/>
              </a:spcAft>
            </a:pPr>
            <a:endParaRPr lang="en-US" sz="1400" b="1" dirty="0" smtClean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 algn="ctr">
              <a:spcAft>
                <a:spcPts val="600"/>
              </a:spcAft>
            </a:pPr>
            <a:endParaRPr lang="en-US" sz="1400" b="1" dirty="0" smtClean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3,594 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Time 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Sequenced 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Games</a:t>
            </a:r>
          </a:p>
          <a:p>
            <a:pPr algn="ctr">
              <a:spcAft>
                <a:spcPts val="600"/>
              </a:spcAft>
            </a:pPr>
            <a:endParaRPr lang="en-US" sz="1400" b="1" dirty="0" smtClean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 algn="ctr">
              <a:spcAft>
                <a:spcPts val="600"/>
              </a:spcAft>
            </a:pPr>
            <a:endParaRPr lang="en-US" sz="1400" b="1" dirty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Lots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/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of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Game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299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Animated Times Series of Team Formation</a:t>
            </a:r>
            <a:endParaRPr lang="en-US" dirty="0"/>
          </a:p>
        </p:txBody>
      </p:sp>
      <p:pic>
        <p:nvPicPr>
          <p:cNvPr id="2" name="DOTANetwork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538" y="1496292"/>
            <a:ext cx="8064662" cy="453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26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84512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26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 kern="12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609600" y="228600"/>
            <a:ext cx="8534400" cy="944562"/>
          </a:xfrm>
        </p:spPr>
        <p:txBody>
          <a:bodyPr/>
          <a:lstStyle/>
          <a:p>
            <a:r>
              <a:rPr lang="en-US" dirty="0" smtClean="0"/>
              <a:t>Bipartite </a:t>
            </a:r>
            <a:r>
              <a:rPr lang="en-US" dirty="0"/>
              <a:t>N</a:t>
            </a:r>
            <a:r>
              <a:rPr lang="en-US" dirty="0" smtClean="0"/>
              <a:t>etwork Teams | Players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4298" y="1369020"/>
            <a:ext cx="326978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Nodes = 795 Teams</a:t>
            </a:r>
          </a:p>
          <a:p>
            <a:pPr>
              <a:spcAft>
                <a:spcPts val="600"/>
              </a:spcAft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Edges = 1,295 Players</a:t>
            </a:r>
          </a:p>
          <a:p>
            <a:pPr>
              <a:spcAft>
                <a:spcPts val="600"/>
              </a:spcAft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3,594 Games</a:t>
            </a:r>
          </a:p>
          <a:p>
            <a:pPr>
              <a:spcAft>
                <a:spcPts val="600"/>
              </a:spcAft>
            </a:pPr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 smtClean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 smtClean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 smtClean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 smtClean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 smtClean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 smtClean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 smtClean="0">
                <a:solidFill>
                  <a:srgbClr val="005F9E"/>
                </a:solidFill>
                <a:ea typeface="Verdana" pitchFamily="34" charset="0"/>
                <a:cs typeface="Verdana" pitchFamily="34" charset="0"/>
              </a:rPr>
              <a:t>Winning</a:t>
            </a:r>
            <a:r>
              <a:rPr lang="en-US" sz="1600" b="1" dirty="0" smtClean="0">
                <a:ea typeface="Verdana" pitchFamily="34" charset="0"/>
                <a:cs typeface="Verdana" pitchFamily="34" charset="0"/>
              </a:rPr>
              <a:t> | </a:t>
            </a:r>
            <a:r>
              <a:rPr lang="en-US" sz="1600" b="1" dirty="0" smtClean="0">
                <a:solidFill>
                  <a:srgbClr val="C1CD23"/>
                </a:solidFill>
                <a:ea typeface="Verdana" pitchFamily="34" charset="0"/>
                <a:cs typeface="Verdana" pitchFamily="34" charset="0"/>
              </a:rPr>
              <a:t>Losing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Average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Node Size =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Games Played</a:t>
            </a:r>
            <a:endParaRPr lang="en-US" sz="1600" b="1" dirty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rgbClr val="C1CD23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301858" y="3612322"/>
            <a:ext cx="2842142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Real world </a:t>
            </a:r>
            <a:endParaRPr lang="en-US" sz="1400" i="1" dirty="0" smtClean="0"/>
          </a:p>
          <a:p>
            <a:pPr algn="ctr"/>
            <a:r>
              <a:rPr lang="en-US" sz="1400" i="1" dirty="0" smtClean="0"/>
              <a:t>complex </a:t>
            </a:r>
            <a:r>
              <a:rPr lang="en-US" sz="1400" i="1" dirty="0"/>
              <a:t>systems </a:t>
            </a:r>
            <a:endParaRPr lang="en-US" sz="1400" i="1" dirty="0" smtClean="0"/>
          </a:p>
          <a:p>
            <a:pPr algn="ctr"/>
            <a:r>
              <a:rPr lang="en-US" sz="1400" b="1" dirty="0" smtClean="0"/>
              <a:t>6 statistical properties</a:t>
            </a:r>
          </a:p>
          <a:p>
            <a:pPr algn="ctr"/>
            <a:r>
              <a:rPr lang="en-US" sz="1200" i="1" dirty="0"/>
              <a:t>Guillaume, J. L., &amp; </a:t>
            </a:r>
            <a:r>
              <a:rPr lang="en-US" sz="1200" i="1" dirty="0" err="1"/>
              <a:t>Latapy</a:t>
            </a:r>
            <a:r>
              <a:rPr lang="en-US" sz="1200" i="1" dirty="0"/>
              <a:t>, M. (2006</a:t>
            </a:r>
            <a:r>
              <a:rPr lang="en-US" sz="1200" i="1" dirty="0" smtClean="0"/>
              <a:t>)</a:t>
            </a:r>
            <a:r>
              <a:rPr lang="en-US" sz="1200" b="1" dirty="0"/>
              <a:t/>
            </a:r>
            <a:br>
              <a:rPr lang="en-US" sz="1200" b="1" dirty="0"/>
            </a:br>
            <a:endParaRPr lang="en-US" sz="1200" b="1" dirty="0"/>
          </a:p>
          <a:p>
            <a:pPr lvl="1" indent="-457200"/>
            <a:r>
              <a:rPr lang="en-US" sz="1400" i="1" dirty="0" smtClean="0">
                <a:sym typeface="Wingdings" panose="05000000000000000000" pitchFamily="2" charset="2"/>
              </a:rPr>
              <a:t></a:t>
            </a:r>
            <a:r>
              <a:rPr lang="en-US" sz="1400" i="1" dirty="0">
                <a:sym typeface="Wingdings" panose="05000000000000000000" pitchFamily="2" charset="2"/>
              </a:rPr>
              <a:t>	</a:t>
            </a:r>
            <a:r>
              <a:rPr lang="en-US" sz="1400" i="1" dirty="0" smtClean="0">
                <a:sym typeface="Wingdings" panose="05000000000000000000" pitchFamily="2" charset="2"/>
              </a:rPr>
              <a:t>B</a:t>
            </a:r>
            <a:r>
              <a:rPr lang="en-US" sz="1400" i="1" dirty="0" smtClean="0"/>
              <a:t>ipartite </a:t>
            </a:r>
            <a:r>
              <a:rPr lang="en-US" sz="1400" i="1" dirty="0"/>
              <a:t>structure</a:t>
            </a:r>
          </a:p>
          <a:p>
            <a:pPr lvl="1" indent="-457200"/>
            <a:r>
              <a:rPr lang="en-US" sz="1400" i="1" dirty="0" smtClean="0">
                <a:sym typeface="Wingdings" panose="05000000000000000000" pitchFamily="2" charset="2"/>
              </a:rPr>
              <a:t>	C</a:t>
            </a:r>
            <a:r>
              <a:rPr lang="en-US" sz="1400" i="1" dirty="0" smtClean="0"/>
              <a:t>ontinually </a:t>
            </a:r>
            <a:r>
              <a:rPr lang="en-US" sz="1400" i="1" dirty="0"/>
              <a:t>growing</a:t>
            </a:r>
          </a:p>
          <a:p>
            <a:pPr lvl="1" indent="-457200"/>
            <a:r>
              <a:rPr lang="en-US" sz="1400" i="1" dirty="0" smtClean="0">
                <a:sym typeface="Wingdings" panose="05000000000000000000" pitchFamily="2" charset="2"/>
              </a:rPr>
              <a:t>	</a:t>
            </a:r>
            <a:r>
              <a:rPr lang="en-US" sz="1400" i="1" dirty="0" smtClean="0"/>
              <a:t>Very </a:t>
            </a:r>
            <a:r>
              <a:rPr lang="en-US" sz="1400" i="1" dirty="0"/>
              <a:t>low density</a:t>
            </a:r>
          </a:p>
          <a:p>
            <a:pPr lvl="1" indent="-457200"/>
            <a:r>
              <a:rPr lang="en-US" sz="1400" i="1" dirty="0" smtClean="0">
                <a:sym typeface="Wingdings" panose="05000000000000000000" pitchFamily="2" charset="2"/>
              </a:rPr>
              <a:t>	L</a:t>
            </a:r>
            <a:r>
              <a:rPr lang="en-US" sz="1400" i="1" dirty="0" smtClean="0"/>
              <a:t>ow </a:t>
            </a:r>
            <a:r>
              <a:rPr lang="en-US" sz="1400" i="1" dirty="0"/>
              <a:t>average </a:t>
            </a:r>
            <a:r>
              <a:rPr lang="en-US" sz="1400" i="1" dirty="0" smtClean="0"/>
              <a:t>distance</a:t>
            </a:r>
          </a:p>
          <a:p>
            <a:pPr lvl="1" indent="-457200"/>
            <a:r>
              <a:rPr lang="en-US" sz="1400" i="1" dirty="0" smtClean="0">
                <a:sym typeface="Wingdings" panose="05000000000000000000" pitchFamily="2" charset="2"/>
              </a:rPr>
              <a:t>	</a:t>
            </a:r>
            <a:r>
              <a:rPr lang="en-US" sz="1400" i="1" dirty="0" smtClean="0"/>
              <a:t>High </a:t>
            </a:r>
            <a:r>
              <a:rPr lang="en-US" sz="1400" i="1" dirty="0"/>
              <a:t>clustering</a:t>
            </a:r>
          </a:p>
          <a:p>
            <a:pPr lvl="1" indent="-457200"/>
            <a:r>
              <a:rPr lang="en-US" sz="1400" dirty="0" smtClean="0">
                <a:sym typeface="Wingdings" panose="05000000000000000000" pitchFamily="2" charset="2"/>
              </a:rPr>
              <a:t>	</a:t>
            </a:r>
            <a:r>
              <a:rPr lang="en-US" sz="1400" i="1" dirty="0" smtClean="0">
                <a:sym typeface="Wingdings" panose="05000000000000000000" pitchFamily="2" charset="2"/>
              </a:rPr>
              <a:t>Degrees power law</a:t>
            </a:r>
            <a:endParaRPr lang="en-US" sz="1400" i="1" dirty="0"/>
          </a:p>
          <a:p>
            <a:pPr lvl="1" indent="-457200"/>
            <a:r>
              <a:rPr lang="en-US" sz="1400" dirty="0" smtClean="0">
                <a:sym typeface="Wingdings" panose="05000000000000000000" pitchFamily="2" charset="2"/>
              </a:rPr>
              <a:t>	</a:t>
            </a:r>
            <a:r>
              <a:rPr lang="en-US" sz="1400" i="1" dirty="0" smtClean="0"/>
              <a:t>Preferential </a:t>
            </a:r>
            <a:r>
              <a:rPr lang="en-US" sz="1400" i="1" dirty="0"/>
              <a:t>attachment</a:t>
            </a:r>
          </a:p>
          <a:p>
            <a:pPr marL="0" lvl="1"/>
            <a:r>
              <a:rPr lang="en-US" sz="1400" i="1" dirty="0" smtClean="0">
                <a:sym typeface="Wingdings" panose="05000000000000000000" pitchFamily="2" charset="2"/>
              </a:rPr>
              <a:t>	</a:t>
            </a:r>
            <a:endParaRPr lang="en-US" sz="1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009" t="11781" r="8993" b="13303"/>
          <a:stretch/>
        </p:blipFill>
        <p:spPr>
          <a:xfrm rot="223505">
            <a:off x="1246093" y="1117334"/>
            <a:ext cx="5253084" cy="5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9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27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players change teams?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9599" y="1387360"/>
            <a:ext cx="222819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rgbClr val="005F9E"/>
                </a:solidFill>
                <a:ea typeface="Verdana" pitchFamily="34" charset="0"/>
                <a:cs typeface="Verdana" pitchFamily="34" charset="0"/>
              </a:rPr>
              <a:t>No Signal!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Game duration</a:t>
            </a:r>
          </a:p>
          <a:p>
            <a:pPr>
              <a:spcAft>
                <a:spcPts val="600"/>
              </a:spcAft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Game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Statistics 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from previous slide</a:t>
            </a:r>
          </a:p>
          <a:p>
            <a:pPr>
              <a:spcAft>
                <a:spcPts val="600"/>
              </a:spcAft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Positive/Negative Votes</a:t>
            </a:r>
          </a:p>
          <a:p>
            <a:pPr>
              <a:spcAft>
                <a:spcPts val="600"/>
              </a:spcAft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First Blood Time</a:t>
            </a:r>
          </a:p>
          <a:p>
            <a:pPr>
              <a:spcAft>
                <a:spcPts val="600"/>
              </a:spcAft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League</a:t>
            </a:r>
            <a:endParaRPr lang="en-US" sz="1400" dirty="0">
              <a:solidFill>
                <a:schemeClr val="bg1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66" y="1024010"/>
            <a:ext cx="582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Cluster Numbers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28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629107" y="1947553"/>
            <a:ext cx="3705388" cy="4178610"/>
          </a:xfrm>
          <a:prstGeom prst="rect">
            <a:avLst/>
          </a:prstGeom>
        </p:spPr>
        <p:txBody>
          <a:bodyPr/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x, y</a:t>
            </a:r>
          </a:p>
          <a:p>
            <a:r>
              <a:rPr lang="en-US" sz="1800" dirty="0" smtClean="0"/>
              <a:t>Gold</a:t>
            </a:r>
          </a:p>
          <a:p>
            <a:r>
              <a:rPr lang="en-US" sz="1800" dirty="0" smtClean="0"/>
              <a:t>XP</a:t>
            </a:r>
          </a:p>
          <a:p>
            <a:r>
              <a:rPr lang="en-US" sz="1800" dirty="0" smtClean="0"/>
              <a:t>Deaths</a:t>
            </a:r>
          </a:p>
          <a:p>
            <a:r>
              <a:rPr lang="en-US" sz="1800" dirty="0" smtClean="0"/>
              <a:t>Kills of heroes</a:t>
            </a:r>
          </a:p>
          <a:p>
            <a:r>
              <a:rPr lang="en-US" sz="1800" dirty="0" smtClean="0"/>
              <a:t>Kills of towers</a:t>
            </a:r>
          </a:p>
          <a:p>
            <a:r>
              <a:rPr lang="en-US" sz="1800" dirty="0" smtClean="0"/>
              <a:t>Kills of others</a:t>
            </a:r>
          </a:p>
          <a:p>
            <a:r>
              <a:rPr lang="en-US" sz="1800" dirty="0" smtClean="0"/>
              <a:t>Damage taken from heroes</a:t>
            </a:r>
          </a:p>
          <a:p>
            <a:r>
              <a:rPr lang="en-US" sz="1800" dirty="0" smtClean="0"/>
              <a:t>Damage taken from others</a:t>
            </a:r>
          </a:p>
          <a:p>
            <a:r>
              <a:rPr lang="en-US" sz="1800" dirty="0" smtClean="0"/>
              <a:t>Damage dealt to heroes</a:t>
            </a:r>
          </a:p>
          <a:p>
            <a:r>
              <a:rPr lang="en-US" sz="1800" dirty="0" smtClean="0"/>
              <a:t>Damage dealt to others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95" y="1549531"/>
            <a:ext cx="4636008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b="6195"/>
          <a:stretch/>
        </p:blipFill>
        <p:spPr>
          <a:xfrm>
            <a:off x="6980" y="4386405"/>
            <a:ext cx="3401574" cy="249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54" y="4386405"/>
            <a:ext cx="3328417" cy="24963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1" b="3404"/>
          <a:stretch/>
        </p:blipFill>
        <p:spPr>
          <a:xfrm>
            <a:off x="6736970" y="4361687"/>
            <a:ext cx="2417222" cy="2496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b="17403"/>
          <a:stretch/>
        </p:blipFill>
        <p:spPr>
          <a:xfrm>
            <a:off x="6980" y="2481517"/>
            <a:ext cx="2985084" cy="1920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5"/>
          <a:stretch/>
        </p:blipFill>
        <p:spPr>
          <a:xfrm>
            <a:off x="6131828" y="-1340"/>
            <a:ext cx="3022364" cy="24963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9" t="29502" b="16600"/>
          <a:stretch/>
        </p:blipFill>
        <p:spPr>
          <a:xfrm>
            <a:off x="4244809" y="2483078"/>
            <a:ext cx="3625938" cy="1920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54" y="-559"/>
            <a:ext cx="3328416" cy="2496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5" t="33694" r="34363" b="2933"/>
          <a:stretch/>
        </p:blipFill>
        <p:spPr>
          <a:xfrm>
            <a:off x="7870747" y="2484639"/>
            <a:ext cx="1273253" cy="19192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78455" y="129500"/>
            <a:ext cx="3299920" cy="9445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Santa Fe Institute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r="10345" b="17515"/>
          <a:stretch/>
        </p:blipFill>
        <p:spPr>
          <a:xfrm>
            <a:off x="2978902" y="2481517"/>
            <a:ext cx="1279106" cy="19202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9"/>
          <a:stretch/>
        </p:blipFill>
        <p:spPr>
          <a:xfrm>
            <a:off x="0" y="0"/>
            <a:ext cx="3052480" cy="249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Co-evolution of strategic decision making: DOTA 2 as a proxy for cybersecurity environments </a:t>
            </a:r>
            <a:endParaRPr lang="en-US" sz="3600" dirty="0">
              <a:latin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5589" y="2530579"/>
            <a:ext cx="8030496" cy="3150087"/>
          </a:xfrm>
        </p:spPr>
        <p:txBody>
          <a:bodyPr>
            <a:normAutofit/>
          </a:bodyPr>
          <a:lstStyle/>
          <a:p>
            <a:r>
              <a:rPr lang="en-US" dirty="0" smtClean="0"/>
              <a:t>Anne Sallaska</a:t>
            </a:r>
            <a:br>
              <a:rPr lang="en-US" dirty="0" smtClean="0"/>
            </a:br>
            <a:r>
              <a:rPr lang="en-US" dirty="0" smtClean="0"/>
              <a:t>Santa Fe Institute Complex Systems Summer School</a:t>
            </a:r>
          </a:p>
          <a:p>
            <a:r>
              <a:rPr lang="en-US" dirty="0" smtClean="0"/>
              <a:t>August 11,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1" y="3646564"/>
            <a:ext cx="8765580" cy="2815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 b="21848"/>
          <a:stretch/>
        </p:blipFill>
        <p:spPr>
          <a:xfrm>
            <a:off x="5034700" y="1682573"/>
            <a:ext cx="3900751" cy="27432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4695725"/>
            <a:ext cx="8229599" cy="1692683"/>
          </a:xfrm>
        </p:spPr>
        <p:txBody>
          <a:bodyPr>
            <a:normAutofit/>
          </a:bodyPr>
          <a:lstStyle/>
          <a:p>
            <a:r>
              <a:rPr lang="en-US" dirty="0" smtClean="0"/>
              <a:t>Cybersecurity motivation</a:t>
            </a:r>
          </a:p>
          <a:p>
            <a:r>
              <a:rPr lang="en-US" dirty="0" smtClean="0"/>
              <a:t>DOTA 2 data as a test bed for models</a:t>
            </a:r>
            <a:endParaRPr lang="en-US" dirty="0"/>
          </a:p>
          <a:p>
            <a:r>
              <a:rPr lang="en-US" dirty="0"/>
              <a:t>G</a:t>
            </a:r>
            <a:r>
              <a:rPr lang="en-US" dirty="0" smtClean="0"/>
              <a:t>ames as hidden Markov model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elative </a:t>
            </a:r>
            <a:r>
              <a:rPr lang="en-US" dirty="0"/>
              <a:t>player positions as </a:t>
            </a:r>
            <a:r>
              <a:rPr lang="en-US" dirty="0" smtClean="0"/>
              <a:t>observed states </a:t>
            </a:r>
            <a:r>
              <a:rPr lang="en-US" dirty="0"/>
              <a:t>in a HMM</a:t>
            </a:r>
          </a:p>
          <a:p>
            <a:pPr lvl="1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95" r="39068" b="25569"/>
          <a:stretch/>
        </p:blipFill>
        <p:spPr>
          <a:xfrm>
            <a:off x="538590" y="1682573"/>
            <a:ext cx="449611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19012" y="1591733"/>
            <a:ext cx="4624987" cy="51044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Computer hackers use </a:t>
            </a:r>
            <a:r>
              <a:rPr lang="en-US" dirty="0" smtClean="0"/>
              <a:t>evolving strategies </a:t>
            </a:r>
            <a:r>
              <a:rPr lang="en-US" dirty="0"/>
              <a:t>to penetrate </a:t>
            </a:r>
            <a:r>
              <a:rPr lang="en-US" dirty="0" smtClean="0"/>
              <a:t>systems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ntentionally hidden</a:t>
            </a:r>
          </a:p>
          <a:p>
            <a:pPr lvl="1"/>
            <a:r>
              <a:rPr lang="en-US" dirty="0" smtClean="0"/>
              <a:t>Difficult to pinpoint observables that can be used to identify strategies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strategies not clearly determined</a:t>
            </a:r>
          </a:p>
          <a:p>
            <a:pPr lvl="1"/>
            <a:r>
              <a:rPr lang="en-US" dirty="0" smtClean="0"/>
              <a:t>Adapting defensive tactics to counteract in </a:t>
            </a:r>
            <a:r>
              <a:rPr lang="en-US" i="1" dirty="0" smtClean="0"/>
              <a:t>real time: </a:t>
            </a:r>
            <a:r>
              <a:rPr lang="en-US" dirty="0" smtClean="0"/>
              <a:t>problematic</a:t>
            </a:r>
          </a:p>
          <a:p>
            <a:pPr lvl="1"/>
            <a:endParaRPr lang="en-US" dirty="0"/>
          </a:p>
          <a:p>
            <a:r>
              <a:rPr lang="en-US" dirty="0" smtClean="0"/>
              <a:t>Goals: </a:t>
            </a:r>
          </a:p>
          <a:p>
            <a:pPr lvl="1"/>
            <a:r>
              <a:rPr lang="en-US" i="1" dirty="0" smtClean="0"/>
              <a:t>Detect</a:t>
            </a:r>
            <a:r>
              <a:rPr lang="en-US" dirty="0" smtClean="0"/>
              <a:t> strategies</a:t>
            </a:r>
          </a:p>
          <a:p>
            <a:pPr lvl="1"/>
            <a:r>
              <a:rPr lang="en-US" dirty="0" smtClean="0"/>
              <a:t>Quantify the </a:t>
            </a:r>
            <a:r>
              <a:rPr lang="en-US" i="1" dirty="0" smtClean="0"/>
              <a:t>rate of change</a:t>
            </a:r>
            <a:r>
              <a:rPr lang="en-US" dirty="0" smtClean="0"/>
              <a:t> of strategies in co-evolutionary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6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 Intrusion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6" r="19735"/>
          <a:stretch/>
        </p:blipFill>
        <p:spPr>
          <a:xfrm>
            <a:off x="493844" y="1669875"/>
            <a:ext cx="4077062" cy="45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9107" y="1447800"/>
            <a:ext cx="4793793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Real </a:t>
            </a:r>
            <a:r>
              <a:rPr lang="en-US" dirty="0"/>
              <a:t>intrusion data is scarce</a:t>
            </a:r>
          </a:p>
          <a:p>
            <a:pPr lvl="1"/>
            <a:r>
              <a:rPr lang="en-US" dirty="0"/>
              <a:t>Use </a:t>
            </a:r>
            <a:r>
              <a:rPr lang="en-US" dirty="0" smtClean="0"/>
              <a:t>video </a:t>
            </a:r>
            <a:r>
              <a:rPr lang="en-US" dirty="0"/>
              <a:t>game data </a:t>
            </a:r>
            <a:r>
              <a:rPr lang="en-US" dirty="0" smtClean="0"/>
              <a:t>as </a:t>
            </a:r>
            <a:r>
              <a:rPr lang="en-US" dirty="0"/>
              <a:t>a </a:t>
            </a:r>
            <a:r>
              <a:rPr lang="en-US" dirty="0" smtClean="0"/>
              <a:t>proxy</a:t>
            </a:r>
          </a:p>
          <a:p>
            <a:pPr lvl="2"/>
            <a:r>
              <a:rPr lang="en-US" dirty="0" smtClean="0"/>
              <a:t>Experiment with different methods to extract underlying strategies</a:t>
            </a:r>
          </a:p>
          <a:p>
            <a:pPr lvl="1"/>
            <a:r>
              <a:rPr lang="en-US" dirty="0" smtClean="0"/>
              <a:t>Not important:  strategy’s details</a:t>
            </a:r>
          </a:p>
          <a:p>
            <a:pPr lvl="1"/>
            <a:r>
              <a:rPr lang="en-US" dirty="0" smtClean="0"/>
              <a:t>Important: ability to confirm </a:t>
            </a:r>
            <a:r>
              <a:rPr lang="en-US" i="1" dirty="0" smtClean="0"/>
              <a:t>some</a:t>
            </a:r>
            <a:r>
              <a:rPr lang="en-US" dirty="0" smtClean="0"/>
              <a:t> strategy exists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Port general framework to cyber</a:t>
            </a:r>
          </a:p>
          <a:p>
            <a:pPr lvl="1"/>
            <a:r>
              <a:rPr lang="en-US" dirty="0" smtClean="0"/>
              <a:t>Other co-evolutionary domains:</a:t>
            </a:r>
          </a:p>
          <a:p>
            <a:pPr lvl="2"/>
            <a:r>
              <a:rPr lang="en-US" dirty="0" smtClean="0"/>
              <a:t>USDA facilities: correlate observables to food-related outbreaks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tock market: model transactions to identify strategies/change points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Scarce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2"/>
          <a:stretch/>
        </p:blipFill>
        <p:spPr>
          <a:xfrm>
            <a:off x="5422900" y="1549400"/>
            <a:ext cx="34090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3759200"/>
            <a:ext cx="3410712" cy="22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	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28600"/>
            <a:ext cx="841513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DOTA 2: Defense of the Ancients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6098" y="1447800"/>
            <a:ext cx="8123009" cy="4678363"/>
          </a:xfrm>
        </p:spPr>
        <p:txBody>
          <a:bodyPr>
            <a:normAutofit/>
          </a:bodyPr>
          <a:lstStyle/>
          <a:p>
            <a:r>
              <a:rPr lang="en-US" sz="1600" dirty="0"/>
              <a:t>C</a:t>
            </a:r>
            <a:r>
              <a:rPr lang="en-US" sz="1600" dirty="0" smtClean="0"/>
              <a:t>ompetitive strategy game </a:t>
            </a:r>
          </a:p>
          <a:p>
            <a:r>
              <a:rPr lang="en-US" sz="1600" dirty="0" smtClean="0"/>
              <a:t>5 players vs 5 players</a:t>
            </a:r>
          </a:p>
          <a:p>
            <a:r>
              <a:rPr lang="en-US" sz="1600" dirty="0" smtClean="0"/>
              <a:t>Games: ~ 20 – 90 minutes</a:t>
            </a:r>
          </a:p>
          <a:p>
            <a:r>
              <a:rPr lang="en-US" sz="1600" dirty="0" smtClean="0"/>
              <a:t>Over 2 billion games played</a:t>
            </a:r>
          </a:p>
          <a:p>
            <a:pPr lvl="1"/>
            <a:r>
              <a:rPr lang="en-US" sz="1600" dirty="0" smtClean="0"/>
              <a:t>Professional or amateur </a:t>
            </a:r>
          </a:p>
          <a:p>
            <a:r>
              <a:rPr lang="en-US" sz="1600" dirty="0" smtClean="0"/>
              <a:t>Prize money: ~$17 M</a:t>
            </a:r>
          </a:p>
          <a:p>
            <a:r>
              <a:rPr lang="en-US" sz="1600" dirty="0" smtClean="0"/>
              <a:t>Access to aggregate, raw game data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1" b="10405"/>
          <a:stretch/>
        </p:blipFill>
        <p:spPr>
          <a:xfrm>
            <a:off x="629106" y="3786981"/>
            <a:ext cx="5046859" cy="2686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28552" r="13434" b="8304"/>
          <a:stretch/>
        </p:blipFill>
        <p:spPr>
          <a:xfrm>
            <a:off x="4488885" y="1619273"/>
            <a:ext cx="4294935" cy="21677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22894" r="54321" b="9537"/>
          <a:stretch/>
        </p:blipFill>
        <p:spPr>
          <a:xfrm>
            <a:off x="5675964" y="3783899"/>
            <a:ext cx="3107856" cy="26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C1CD23"/>
                </a:solidFill>
              </a:rPr>
              <a:t>|</a:t>
            </a:r>
            <a:r>
              <a:rPr lang="en-US" smtClean="0"/>
              <a:t> </a:t>
            </a:r>
            <a:fld id="{295008BC-DA31-4D19-837B-EFA4386B05F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9</a:t>
            </a:fld>
            <a:r>
              <a:rPr lang="en-US" smtClean="0"/>
              <a:t> </a:t>
            </a:r>
            <a:r>
              <a:rPr lang="en-US" smtClean="0">
                <a:solidFill>
                  <a:srgbClr val="C1CD23"/>
                </a:solidFill>
              </a:rPr>
              <a:t>|</a:t>
            </a:r>
            <a:endParaRPr lang="en-US" dirty="0">
              <a:solidFill>
                <a:srgbClr val="C1CD2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	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28600"/>
            <a:ext cx="841513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653405"/>
            <a:ext cx="5011139" cy="4678363"/>
          </a:xfrm>
        </p:spPr>
        <p:txBody>
          <a:bodyPr/>
          <a:lstStyle/>
          <a:p>
            <a:r>
              <a:rPr lang="en-US" dirty="0" smtClean="0"/>
              <a:t>Goal: destroy other team’s base</a:t>
            </a:r>
          </a:p>
          <a:p>
            <a:r>
              <a:rPr lang="en-US" dirty="0" smtClean="0"/>
              <a:t>Each player controls </a:t>
            </a:r>
            <a:r>
              <a:rPr lang="en-US" dirty="0"/>
              <a:t>“hero” </a:t>
            </a:r>
            <a:r>
              <a:rPr lang="en-US" dirty="0" smtClean="0"/>
              <a:t>character</a:t>
            </a:r>
          </a:p>
          <a:p>
            <a:pPr lvl="1"/>
            <a:r>
              <a:rPr lang="en-US" dirty="0" smtClean="0"/>
              <a:t>~120 available heroes</a:t>
            </a:r>
          </a:p>
          <a:p>
            <a:pPr lvl="2"/>
            <a:r>
              <a:rPr lang="en-US" dirty="0" smtClean="0"/>
              <a:t>Abilities: intelligence, strength, agility</a:t>
            </a:r>
          </a:p>
          <a:p>
            <a:r>
              <a:rPr lang="en-US" dirty="0" smtClean="0"/>
              <a:t>Professional games include a draft</a:t>
            </a:r>
          </a:p>
          <a:p>
            <a:pPr lvl="1"/>
            <a:r>
              <a:rPr lang="en-US" dirty="0" smtClean="0"/>
              <a:t>Each team can pick and ban heroes</a:t>
            </a:r>
          </a:p>
          <a:p>
            <a:r>
              <a:rPr lang="en-US" dirty="0"/>
              <a:t>G</a:t>
            </a:r>
            <a:r>
              <a:rPr lang="en-US" dirty="0" smtClean="0"/>
              <a:t>ame makers issue patches to                                         rebalance game, disrupting strategies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38" y="5182994"/>
            <a:ext cx="2438400" cy="1371600"/>
          </a:xfrm>
          <a:prstGeom prst="rect">
            <a:avLst/>
          </a:prstGeom>
        </p:spPr>
      </p:pic>
      <p:pic>
        <p:nvPicPr>
          <p:cNvPr id="9" name="Picture 8" descr="http://cdn.dota2.com/apps/dota2/images/heroes/juggernaut_full.png?v=3414487?v=34144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07" y="5166328"/>
            <a:ext cx="24384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dn.dota2.com/apps/dota2/images/heroes/earth_spirit_full.png?v=3414487?v=34144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45" y="5166327"/>
            <a:ext cx="24384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45" y="1621715"/>
            <a:ext cx="3189483" cy="3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trebriefing_2012">
  <a:themeElements>
    <a:clrScheme name="MITRE Corporate Colors">
      <a:dk1>
        <a:sysClr val="windowText" lastClr="000000"/>
      </a:dk1>
      <a:lt1>
        <a:sysClr val="window" lastClr="FFFFFF"/>
      </a:lt1>
      <a:dk2>
        <a:srgbClr val="005F9E"/>
      </a:dk2>
      <a:lt2>
        <a:srgbClr val="EEECE1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00FF"/>
      </a:hlink>
      <a:folHlink>
        <a:srgbClr val="800080"/>
      </a:folHlink>
    </a:clrScheme>
    <a:fontScheme name="MITRE Corporate Fonts">
      <a:majorFont>
        <a:latin typeface="Helvetica LT Std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Aft>
            <a:spcPts val="600"/>
          </a:spcAft>
          <a:defRPr sz="1600">
            <a:ea typeface="Verdana" pitchFamily="34" charset="0"/>
            <a:cs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mitrebriefing_2012</Template>
  <TotalTime>114910</TotalTime>
  <Words>1517</Words>
  <Application>Microsoft Macintosh PowerPoint</Application>
  <PresentationFormat>On-screen Show (4:3)</PresentationFormat>
  <Paragraphs>468</Paragraphs>
  <Slides>28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Helvetica LT Std</vt:lpstr>
      <vt:lpstr>Symbol</vt:lpstr>
      <vt:lpstr>Times New Roman</vt:lpstr>
      <vt:lpstr>Verdana</vt:lpstr>
      <vt:lpstr>Wingdings</vt:lpstr>
      <vt:lpstr>Arial</vt:lpstr>
      <vt:lpstr>mitrebriefing_2012</vt:lpstr>
      <vt:lpstr>Data Society: datasociety.co</vt:lpstr>
      <vt:lpstr>Data Society Courses: datasociety.co</vt:lpstr>
      <vt:lpstr>Santa Fe Institute</vt:lpstr>
      <vt:lpstr>Co-evolution of strategic decision making: DOTA 2 as a proxy for cybersecurity environments </vt:lpstr>
      <vt:lpstr>Overview</vt:lpstr>
      <vt:lpstr>Cyber Intrusion Detection</vt:lpstr>
      <vt:lpstr>Data is Scarce</vt:lpstr>
      <vt:lpstr>DOTA 2: Defense of the Ancients</vt:lpstr>
      <vt:lpstr>Gameplay</vt:lpstr>
      <vt:lpstr>Raw DOTA Data Processing</vt:lpstr>
      <vt:lpstr>DOTA Observables</vt:lpstr>
      <vt:lpstr>Hidden Markov Model Example: Teen Life</vt:lpstr>
      <vt:lpstr>Examples of Time Series Observables</vt:lpstr>
      <vt:lpstr>Relative Player Positions: Most Relevant Observable</vt:lpstr>
      <vt:lpstr>Comparing Team Strategies within Games</vt:lpstr>
      <vt:lpstr>Clustering Distance States for ~ 50 Games </vt:lpstr>
      <vt:lpstr>Observables and Hidden States: Markov Model*</vt:lpstr>
      <vt:lpstr>Correlations</vt:lpstr>
      <vt:lpstr>Future Work</vt:lpstr>
      <vt:lpstr>Acknowledgments </vt:lpstr>
      <vt:lpstr>Extra Slides</vt:lpstr>
      <vt:lpstr>Hidden Markov Model</vt:lpstr>
      <vt:lpstr>Relative Distances</vt:lpstr>
      <vt:lpstr>Between Games Statistics</vt:lpstr>
      <vt:lpstr>Animated Times Series of Team Formation</vt:lpstr>
      <vt:lpstr>Bipartite Network Teams | Players</vt:lpstr>
      <vt:lpstr>Why do players change teams?</vt:lpstr>
      <vt:lpstr>Selecting Cluster Numbers</vt:lpstr>
    </vt:vector>
  </TitlesOfParts>
  <Company>The MITRE Corporation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sanith@mitre.org</dc:creator>
  <dc:description>For internal MITRE use</dc:description>
  <cp:lastModifiedBy>Microsoft Office User</cp:lastModifiedBy>
  <cp:revision>805</cp:revision>
  <cp:lastPrinted>2016-06-10T17:55:33Z</cp:lastPrinted>
  <dcterms:created xsi:type="dcterms:W3CDTF">2012-12-10T19:09:55Z</dcterms:created>
  <dcterms:modified xsi:type="dcterms:W3CDTF">2016-08-11T16:54:55Z</dcterms:modified>
</cp:coreProperties>
</file>